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  <p:sldMasterId id="2147483660" r:id="rId2"/>
  </p:sldMasterIdLst>
  <p:notesMasterIdLst>
    <p:notesMasterId r:id="rId23"/>
  </p:notesMasterIdLst>
  <p:handoutMasterIdLst>
    <p:handoutMasterId r:id="rId24"/>
  </p:handoutMasterIdLst>
  <p:sldIdLst>
    <p:sldId id="276" r:id="rId3"/>
    <p:sldId id="261" r:id="rId4"/>
    <p:sldId id="288" r:id="rId5"/>
    <p:sldId id="281" r:id="rId6"/>
    <p:sldId id="258" r:id="rId7"/>
    <p:sldId id="285" r:id="rId8"/>
    <p:sldId id="259" r:id="rId9"/>
    <p:sldId id="260" r:id="rId10"/>
    <p:sldId id="290" r:id="rId11"/>
    <p:sldId id="273" r:id="rId12"/>
    <p:sldId id="274" r:id="rId13"/>
    <p:sldId id="282" r:id="rId14"/>
    <p:sldId id="279" r:id="rId15"/>
    <p:sldId id="267" r:id="rId16"/>
    <p:sldId id="268" r:id="rId17"/>
    <p:sldId id="283" r:id="rId18"/>
    <p:sldId id="270" r:id="rId19"/>
    <p:sldId id="271" r:id="rId20"/>
    <p:sldId id="272" r:id="rId21"/>
    <p:sldId id="277" r:id="rId22"/>
  </p:sldIdLst>
  <p:sldSz cx="18288000" cy="10287000"/>
  <p:notesSz cx="6735763" cy="9866313"/>
  <p:embeddedFontLst>
    <p:embeddedFont>
      <p:font typeface="Arial Black" panose="020B0A04020102020204" pitchFamily="34" charset="0"/>
      <p:bold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4D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81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>
            <a:extLst>
              <a:ext uri="{FF2B5EF4-FFF2-40B4-BE49-F238E27FC236}">
                <a16:creationId xmlns:a16="http://schemas.microsoft.com/office/drawing/2014/main" id="{E9D6FC6C-0AB9-22B8-69A2-E6B3AE9357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6B72C912-DEA7-EDEB-BB0B-56BE49ED47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22180-7C71-48D1-8630-E3EF05F1CED1}" type="datetimeFigureOut">
              <a:rPr lang="hu-HU" smtClean="0"/>
              <a:t>2025. 09. 18.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25A352D1-3330-435A-134F-68A2C357F32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AA90EC48-23B9-95BA-D35A-5161C411837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A2FD24-541A-41DF-8881-793E4C6D657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7359725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3F399-D745-425B-961E-DA9521B203F9}" type="datetimeFigureOut">
              <a:rPr lang="hu-HU" smtClean="0"/>
              <a:t>2025. 09. 18.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4B154-2C22-4D7E-BB12-5B04F73DEBC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515287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3F449-2B8C-ECF9-E433-EF81F3ECA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61479B43-1CFA-7AE9-BDD9-5416BCD1AE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042FD99B-D38E-B0E9-9759-B5BC7BAAA1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564140D9-42A1-22E0-9D0E-DB9135AB5B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B4B154-2C22-4D7E-BB12-5B04F73DEBCC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8978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9AA2A-4211-F8FF-9252-B28214586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E4D12526-4592-C686-6D25-A39AE65D64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E5D4F6D6-740C-7939-F108-C65870989B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3FA10BD2-BDD3-FD68-2E90-67A2972424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B4B154-2C22-4D7E-BB12-5B04F73DEBCC}" type="slidenum">
              <a:rPr lang="hu-HU" smtClean="0"/>
              <a:t>4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BA56342-1B33-878C-6470-603EA99BE94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37573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2F0C7-CC74-7354-41C5-8B839978E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E0EFAA3B-E464-B74F-AF03-8B4EBB3037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4C14BC28-975A-E4BE-A0C6-B1B9CF04C6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05787D50-F44F-2130-4266-10BE5921C5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B4B154-2C22-4D7E-BB12-5B04F73DEBCC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12265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A5116-A6C7-074E-034E-B9D87178A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2FDEFF6B-F685-62DA-BBDA-CE40DDFD70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0A8DC719-0F91-9D35-6558-460F44DB51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835A065-EB1A-AE3D-073B-47ABBE47E9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B4B154-2C22-4D7E-BB12-5B04F73DEBCC}" type="slidenum">
              <a:rPr lang="hu-HU" smtClean="0"/>
              <a:t>16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770AD03-1401-6BB3-116E-20AE2677252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70751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5B2B4-9500-4A26-B414-4BA7C742F872}" type="datetime1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67CC-43CE-475F-9F18-F3AFC4DBCA3E}" type="datetime1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20163-FABF-427F-BC18-AB175C6D1C78}" type="datetime1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F024F-24DF-4C19-8C89-765418D86D29}" type="datetime1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634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A94D5-C28E-4080-B1C8-3B1E630AC8CD}" type="datetime1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533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FDDA3-0457-4875-A630-DD2F52BFA671}" type="datetime1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4906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41E90-30C7-4079-978A-CBBD651955A4}" type="datetime1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625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9717F-EAE9-4D76-B37B-B88A086D3201}" type="datetime1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98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F1460-71DF-4111-91B4-582DC7A347A0}" type="datetime1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395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C91DF-A2B2-4CD0-83AA-AE31285B37BA}" type="datetime1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1165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9AC47-70E9-4131-97F6-9AB9293ACC99}" type="datetime1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743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CBCF9-2423-47E9-9636-E04CE1734EAA}" type="datetime1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9B96C-69F7-4739-BBDA-4F32A3CAA9C0}" type="datetime1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9716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7109F-E0C5-4113-8715-57587CA0489F}" type="datetime1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3985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42BDB-1DEE-4AE7-AD2D-D35867C64765}" type="datetime1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647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32944-BB96-4F0C-9550-61B7E75B9D41}" type="datetime1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C4860-CF48-4C60-9707-57EBF269EA16}" type="datetime1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464A9-EFE5-4019-ACAD-146591EC12D1}" type="datetime1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8B1F0-A60B-49C4-BCC7-028C219C13DF}" type="datetime1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C774-3217-48C1-B7BD-D89BFABF104E}" type="datetime1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0C27C-06BE-4391-B25C-1613F96545A0}" type="datetime1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46F7-32B9-4F84-B691-E5108ABA4F76}" type="datetime1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30127-B124-4BD1-B8DA-C43CE0AAB823}" type="datetime1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CD37D-CE44-40ED-8B6A-10FB87F85151}" type="datetime1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702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5663"/>
            </a:stretch>
          </a:blipFill>
        </p:spPr>
        <p:txBody>
          <a:bodyPr/>
          <a:lstStyle/>
          <a:p>
            <a:endParaRPr lang="hu-HU"/>
          </a:p>
        </p:txBody>
      </p:sp>
      <p:sp>
        <p:nvSpPr>
          <p:cNvPr id="7" name="TextBox 7"/>
          <p:cNvSpPr txBox="1"/>
          <p:nvPr/>
        </p:nvSpPr>
        <p:spPr>
          <a:xfrm>
            <a:off x="3178363" y="3314700"/>
            <a:ext cx="11931274" cy="230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hu-HU" sz="5000" dirty="0">
                <a:solidFill>
                  <a:srgbClr val="FFDF8E"/>
                </a:solidFill>
                <a:latin typeface="Arial Black" panose="020B0A04020102020204" pitchFamily="34" charset="0"/>
                <a:cs typeface="Martel Heavy" panose="020B0604020202020204" charset="-18"/>
              </a:rPr>
              <a:t>EVIN Nonprofit Zrt.</a:t>
            </a:r>
            <a:r>
              <a:rPr lang="en-US" sz="5000" dirty="0">
                <a:solidFill>
                  <a:srgbClr val="FFFFFF"/>
                </a:solidFill>
                <a:latin typeface="Arial Black" panose="020B0A04020102020204" pitchFamily="34" charset="0"/>
              </a:rPr>
              <a:t> </a:t>
            </a:r>
            <a:r>
              <a:rPr lang="hu-HU" sz="5000" dirty="0">
                <a:solidFill>
                  <a:srgbClr val="FFFFFF"/>
                </a:solidFill>
                <a:latin typeface="Arial Black" panose="020B0A04020102020204" pitchFamily="34" charset="0"/>
              </a:rPr>
              <a:t>Ingatlangazdálkodási beszámoló</a:t>
            </a:r>
          </a:p>
          <a:p>
            <a:pPr algn="ctr"/>
            <a:r>
              <a:rPr lang="hu-HU" sz="5000" dirty="0">
                <a:solidFill>
                  <a:srgbClr val="FFDF8E"/>
                </a:solidFill>
                <a:latin typeface="Arial Black" panose="020B0A04020102020204" pitchFamily="34" charset="0"/>
              </a:rPr>
              <a:t>2025. II. negyedév</a:t>
            </a:r>
            <a:endParaRPr lang="en-US" sz="5000" dirty="0">
              <a:solidFill>
                <a:srgbClr val="FFDF8E"/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Kép 10" descr="A képen Betűtípus, szöveg, Grafika, képernyőkép látható&#10;&#10;Automatikusan generált leírás">
            <a:extLst>
              <a:ext uri="{FF2B5EF4-FFF2-40B4-BE49-F238E27FC236}">
                <a16:creationId xmlns:a16="http://schemas.microsoft.com/office/drawing/2014/main" id="{CA6A5F40-252D-4559-46AA-B07D05F356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52836"/>
            <a:ext cx="3505200" cy="1204514"/>
          </a:xfrm>
          <a:prstGeom prst="rect">
            <a:avLst/>
          </a:prstGeom>
        </p:spPr>
      </p:pic>
      <p:sp>
        <p:nvSpPr>
          <p:cNvPr id="10" name="Dia számának helye 9">
            <a:extLst>
              <a:ext uri="{FF2B5EF4-FFF2-40B4-BE49-F238E27FC236}">
                <a16:creationId xmlns:a16="http://schemas.microsoft.com/office/drawing/2014/main" id="{61E13E66-7EB9-4D8C-48D2-449D18165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96200" y="9486900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5396550" y="372936"/>
            <a:ext cx="11254379" cy="21797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8880"/>
              </a:lnSpc>
              <a:defRPr sz="5400">
                <a:solidFill>
                  <a:srgbClr val="FFFFFF"/>
                </a:solidFill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5000" dirty="0"/>
              <a:t>Ingatlanok értékesítése 2025</a:t>
            </a:r>
          </a:p>
          <a:p>
            <a:endParaRPr lang="en-US" dirty="0"/>
          </a:p>
        </p:txBody>
      </p:sp>
      <p:pic>
        <p:nvPicPr>
          <p:cNvPr id="9" name="Kép 8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A8EA42B6-52F9-70C2-7A2C-6FF406CADD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00" y="9184400"/>
            <a:ext cx="3138556" cy="757400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CE68D564-402D-643A-E745-3AD608A2A47C}"/>
              </a:ext>
            </a:extLst>
          </p:cNvPr>
          <p:cNvSpPr txBox="1"/>
          <p:nvPr/>
        </p:nvSpPr>
        <p:spPr>
          <a:xfrm>
            <a:off x="5265175" y="1285836"/>
            <a:ext cx="11887265" cy="87682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just">
              <a:spcBef>
                <a:spcPts val="600"/>
              </a:spcBef>
            </a:pPr>
            <a:endParaRPr lang="hu-HU" sz="25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marL="34290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hu-HU" sz="2400" b="1" dirty="0">
                <a:solidFill>
                  <a:schemeClr val="bg1"/>
                </a:solidFill>
                <a:latin typeface="Arial"/>
                <a:cs typeface="Arial"/>
              </a:rPr>
              <a:t>Az Önkormányzat úgy döntött, hogy az idei évben felülvizsgálja a bérlakásainak értékesítésével kapcsolatos gyakorlatát. A felülvizsgálat részeként felhatalmazást kaptunk, hogy előzetes igényfelmérést végezzen azon bérlők körében, akik a hatályos rendeleti szabályok alapján jogosultak a bérlakásuk megvásárlására.</a:t>
            </a:r>
          </a:p>
          <a:p>
            <a:pPr marL="34290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hu-HU" sz="24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marL="34290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hu-HU" sz="2400" b="1" dirty="0">
                <a:solidFill>
                  <a:schemeClr val="bg1"/>
                </a:solidFill>
                <a:latin typeface="Arial"/>
                <a:cs typeface="Arial"/>
              </a:rPr>
              <a:t>Az elidegenítési rendelet szerint azok a bérlők jogosultak a bérlakásuk megvásárlására, akiknek a bérleti jogviszonya határozatlan idejű és annak időtartama eléri az 5 évet. </a:t>
            </a:r>
          </a:p>
          <a:p>
            <a:pPr marL="34290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hu-HU" sz="24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marL="34290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hu-HU" sz="2400" b="1" dirty="0">
                <a:solidFill>
                  <a:schemeClr val="bg1"/>
                </a:solidFill>
                <a:latin typeface="Arial"/>
                <a:cs typeface="Arial"/>
              </a:rPr>
              <a:t>Az Önkormányzat döntése alapján 771 bérlő részére küldtünk ki tájékoztató levelet a bérlakás megvásárlásának lehetőségéről, az eddigi visszajelzések alapján a bérlők negyede kérte az elidegenítési eljárás lefolytatását. A bérlői visszajelzések alapján folyamatosan gondoskodunk az értékbecslések megrendeléséről. </a:t>
            </a:r>
          </a:p>
          <a:p>
            <a:pPr marL="34290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hu-HU" sz="25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marL="34290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hu-HU" sz="2500" b="1" dirty="0">
                <a:solidFill>
                  <a:schemeClr val="bg1"/>
                </a:solidFill>
                <a:latin typeface="Arial"/>
                <a:cs typeface="Arial"/>
              </a:rPr>
              <a:t>Tárgyalásokat folytatunk továbbá a korábbi évek során nem hasznosítható pincék társasházak részére történő, külön eljárásrend szerinti értékesítéséről annak érdekében, hogy a pincék után fizetett közös költség mértékét csökkenteni tudjuk. </a:t>
            </a:r>
            <a:endParaRPr lang="hu-HU" sz="20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28A3B5F-6B7B-3122-B8F4-94BD82F82444}"/>
              </a:ext>
            </a:extLst>
          </p:cNvPr>
          <p:cNvGrpSpPr>
            <a:grpSpLocks noChangeAspect="1"/>
          </p:cNvGrpSpPr>
          <p:nvPr/>
        </p:nvGrpSpPr>
        <p:grpSpPr>
          <a:xfrm>
            <a:off x="-442844" y="-1028700"/>
            <a:ext cx="5071995" cy="11963400"/>
            <a:chOff x="2084235" y="-408558"/>
            <a:chExt cx="4265765" cy="10061732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F0AC4E80-12DD-6CB2-F73A-280B00D09C1E}"/>
                </a:ext>
              </a:extLst>
            </p:cNvPr>
            <p:cNvSpPr/>
            <p:nvPr/>
          </p:nvSpPr>
          <p:spPr>
            <a:xfrm>
              <a:off x="2084235" y="-408558"/>
              <a:ext cx="4265765" cy="10061732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130989" t="8280" r="-103734" b="-1056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A2B6D2B3-0B5A-0007-9DC1-8D2942A54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9380537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649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1" y="912060"/>
            <a:ext cx="11046541" cy="12596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400" dirty="0">
                <a:solidFill>
                  <a:schemeClr val="tx2">
                    <a:lumMod val="75000"/>
                  </a:schemeClr>
                </a:solidFill>
              </a:rPr>
              <a:t>Ingatlanok karbantartása, üzemeltetése </a:t>
            </a:r>
            <a:endParaRPr lang="en-US" sz="4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400" y="2236642"/>
            <a:ext cx="11046541" cy="70942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/>
            <a:r>
              <a:rPr lang="hu-HU" sz="2500" u="sng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Karbantartás - hibaelhárítás</a:t>
            </a:r>
          </a:p>
          <a:p>
            <a:pPr algn="just"/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2025. 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második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negyedévében 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83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db karbantartási és hibaelhárítási munka valósult meg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uttó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28 472 </a:t>
            </a:r>
            <a:r>
              <a:rPr lang="hu-HU" sz="2000" b="1" dirty="0" err="1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értékben.</a:t>
            </a:r>
          </a:p>
          <a:p>
            <a:pPr lvl="0" algn="just"/>
            <a:endParaRPr lang="hu-HU" sz="1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hu-HU" sz="2500" u="sng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Lomtalanítás</a:t>
            </a:r>
          </a:p>
          <a:p>
            <a:pPr lvl="0" algn="just"/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2025 április és június között 15 db lomtalanítási munka valósult meg 7 292 </a:t>
            </a:r>
            <a:r>
              <a:rPr lang="hu-HU" sz="2000" b="1" dirty="0" err="1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értékben.</a:t>
            </a:r>
            <a:endParaRPr lang="hu-HU" sz="2500" u="sng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/>
            <a:endParaRPr lang="hu-HU" sz="1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500" u="sng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Gázrendszerek</a:t>
            </a:r>
          </a:p>
          <a:p>
            <a:pPr algn="just"/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Az Önkormányzati tulajdonban lévő ingatlanokban földgáz üzemű fűtés és egyéb épületgépészeti rendszerek kiépítésére 2025. évre előirányzott, 2024. évről áthúzódó összeg bruttó 57.150 </a:t>
            </a:r>
            <a:r>
              <a:rPr lang="hu-HU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Ebből 2025. II. negyedévben 2 db lakás fűtési rendszerének felújítása van folyamatban.</a:t>
            </a:r>
          </a:p>
          <a:p>
            <a:pPr algn="just"/>
            <a:endParaRPr lang="hu-HU" sz="1400" b="1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hu-HU" sz="2500" u="sng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Elektromos hálózat csere, elektromos munkák </a:t>
            </a:r>
          </a:p>
          <a:p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Az ingatlanok elektromos hálózatának szabványosítására és egyéb elektromos rendszerek kiépítésére tárgyévben bruttó 58.865 </a:t>
            </a:r>
            <a:r>
              <a:rPr lang="hu-HU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2024. évről áthúzódó összegre van fedezet, amelyből a második negyedévben 3 db lakás elektromos hálózatának </a:t>
            </a:r>
            <a:r>
              <a:rPr lang="hu-HU" sz="20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felújítása folyik.</a:t>
            </a:r>
            <a:endParaRPr lang="hu-HU" sz="2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hu-HU" sz="1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hu-HU" sz="2500" u="sng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Kéményjáratok felújítása</a:t>
            </a:r>
          </a:p>
          <a:p>
            <a:r>
              <a:rPr lang="hu-HU" sz="2000" b="1" spc="113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 immár hatodik éve tartó, az Önkormányzati tulajdonban lévő lakóingatlanok kéménybélelési és kapcsolódó munkáinak elvégzésére 2025. évre bruttó 32.336 </a:t>
            </a:r>
            <a:r>
              <a:rPr lang="hu-HU" sz="2000" b="1" spc="113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spc="113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előirányzat áll rendelkezésre, amelyből 2025. II. negyedévben 5 munka van folyamatban</a:t>
            </a:r>
            <a:r>
              <a:rPr lang="hu-HU" sz="2000" b="1" u="none" spc="113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AADF2E94-6F85-9AC2-ADEF-A9923D7043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pSp>
        <p:nvGrpSpPr>
          <p:cNvPr id="7" name="Group 4">
            <a:extLst>
              <a:ext uri="{FF2B5EF4-FFF2-40B4-BE49-F238E27FC236}">
                <a16:creationId xmlns:a16="http://schemas.microsoft.com/office/drawing/2014/main" id="{B7978D56-1C08-4CE4-2DA6-DAA8212B5AB5}"/>
              </a:ext>
            </a:extLst>
          </p:cNvPr>
          <p:cNvGrpSpPr>
            <a:grpSpLocks noChangeAspect="1"/>
          </p:cNvGrpSpPr>
          <p:nvPr/>
        </p:nvGrpSpPr>
        <p:grpSpPr>
          <a:xfrm>
            <a:off x="12344400" y="1028700"/>
            <a:ext cx="5486400" cy="8229600"/>
            <a:chOff x="0" y="0"/>
            <a:chExt cx="6350000" cy="952500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48A9B7DD-F914-96BB-2518-00FB6956748A}"/>
                </a:ext>
              </a:extLst>
            </p:cNvPr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25480" r="-99519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5996F53F-2105-29DB-BAF6-EB1A9619C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395834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1725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5690F7-927D-42BC-1A70-7F8C69E69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D69DB749-3C54-550C-7EC8-A7E64E3C639B}"/>
              </a:ext>
            </a:extLst>
          </p:cNvPr>
          <p:cNvSpPr txBox="1"/>
          <p:nvPr/>
        </p:nvSpPr>
        <p:spPr>
          <a:xfrm>
            <a:off x="686064" y="795616"/>
            <a:ext cx="13182336" cy="1875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400" dirty="0">
                <a:solidFill>
                  <a:schemeClr val="bg1"/>
                </a:solidFill>
              </a:rPr>
              <a:t>Ingatlanfelújítások </a:t>
            </a:r>
          </a:p>
          <a:p>
            <a:pPr algn="ctr"/>
            <a:r>
              <a:rPr lang="hu-HU" sz="4400" dirty="0">
                <a:solidFill>
                  <a:schemeClr val="bg1"/>
                </a:solidFill>
              </a:rPr>
              <a:t>2025 II. negyedév</a:t>
            </a:r>
          </a:p>
          <a:p>
            <a:endParaRPr lang="hu-HU" dirty="0">
              <a:solidFill>
                <a:schemeClr val="bg1"/>
              </a:solidFill>
            </a:endParaRPr>
          </a:p>
        </p:txBody>
      </p:sp>
      <p:pic>
        <p:nvPicPr>
          <p:cNvPr id="4" name="Kép 3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21C910BE-0053-DBC9-5358-66D29DB888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620" y="9413000"/>
            <a:ext cx="3138556" cy="757400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62A63BAB-A9A1-77A8-D0EB-82F932C8875E}"/>
              </a:ext>
            </a:extLst>
          </p:cNvPr>
          <p:cNvSpPr txBox="1"/>
          <p:nvPr/>
        </p:nvSpPr>
        <p:spPr>
          <a:xfrm>
            <a:off x="686064" y="2443995"/>
            <a:ext cx="11422362" cy="69660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0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Elkészült Ingatlan felújítások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hu-HU" sz="1000" b="1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0225" indent="-176213" algn="just">
              <a:spcBef>
                <a:spcPct val="0"/>
              </a:spcBef>
              <a:spcAft>
                <a:spcPts val="800"/>
              </a:spcAft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Csányi u. 4. zöld udvar felújítása elkészült, műszaki átadás folyamatban. A bonyolítói szerződés összege bruttó 25 680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530225" indent="-530225" algn="just">
              <a:spcBef>
                <a:spcPct val="0"/>
              </a:spcBef>
              <a:spcAft>
                <a:spcPts val="800"/>
              </a:spcAft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- Kisdiófa u. 12. zöld udvar felújítás elkészült 20 402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értékben, műszaki átadás folyamatban,</a:t>
            </a:r>
          </a:p>
          <a:p>
            <a:pPr marL="530225" indent="-176213" algn="just">
              <a:spcBef>
                <a:spcPct val="0"/>
              </a:spcBef>
              <a:spcAft>
                <a:spcPts val="800"/>
              </a:spcAft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Király u. 25-27-29 biztonsági és állagmegóvási okból történő lehatárolás elkészült, a rendezői megállapodás összege bruttó 28 232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Műszaki átadás folyamatban,</a:t>
            </a:r>
          </a:p>
          <a:p>
            <a:pPr marL="530225" indent="-176213" algn="just">
              <a:spcBef>
                <a:spcPct val="0"/>
              </a:spcBef>
              <a:spcAft>
                <a:spcPts val="800"/>
              </a:spcAft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Thököly úti üzleti helyiségek portál rekonstrukciója 117 137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Műszaki átadás folyamatban.</a:t>
            </a:r>
          </a:p>
          <a:p>
            <a:pPr algn="just">
              <a:spcBef>
                <a:spcPct val="0"/>
              </a:spcBef>
              <a:spcAft>
                <a:spcPts val="800"/>
              </a:spcAft>
            </a:pPr>
            <a:endParaRPr lang="hu-H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0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Folyamatban lévő ingatlanfelújítások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hu-H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0225" indent="-530225" algn="just">
              <a:spcBef>
                <a:spcPct val="0"/>
              </a:spcBef>
              <a:spcAft>
                <a:spcPts val="800"/>
              </a:spcAft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- EVIN Nonprofit Zrt. telephelyének energetikai korszerűsítése II. ütem – nyílászárók cseréje. A bonyolítói szerződés összege bruttó 40 853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indent="354013" algn="just">
              <a:spcBef>
                <a:spcPct val="0"/>
              </a:spcBef>
              <a:spcAft>
                <a:spcPts val="800"/>
              </a:spcAft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Kisdiófa u. 6. homlokzatfelújítás, 165 260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értékben,</a:t>
            </a:r>
          </a:p>
          <a:p>
            <a:pPr algn="just">
              <a:spcBef>
                <a:spcPct val="0"/>
              </a:spcBef>
              <a:spcAft>
                <a:spcPts val="800"/>
              </a:spcAft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- Kisdiófa u. 10. homlokzatfelújítás, 181 297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összegben,</a:t>
            </a:r>
          </a:p>
          <a:p>
            <a:pPr marL="534988" indent="-534988" algn="just">
              <a:spcBef>
                <a:spcPct val="0"/>
              </a:spcBef>
              <a:spcAft>
                <a:spcPts val="800"/>
              </a:spcAft>
            </a:pP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- Klauzál tér 7. homlokzatfelújítás, 258 106 </a:t>
            </a:r>
            <a:r>
              <a:rPr lang="hu-H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értékben. </a:t>
            </a:r>
          </a:p>
          <a:p>
            <a:pPr algn="just">
              <a:spcBef>
                <a:spcPct val="0"/>
              </a:spcBef>
              <a:spcAft>
                <a:spcPts val="800"/>
              </a:spcAft>
            </a:pPr>
            <a:endParaRPr lang="hu-H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4">
            <a:extLst>
              <a:ext uri="{FF2B5EF4-FFF2-40B4-BE49-F238E27FC236}">
                <a16:creationId xmlns:a16="http://schemas.microsoft.com/office/drawing/2014/main" id="{1C1DCA6A-8969-8823-E614-479647F15C73}"/>
              </a:ext>
            </a:extLst>
          </p:cNvPr>
          <p:cNvGrpSpPr>
            <a:grpSpLocks noChangeAspect="1"/>
          </p:cNvGrpSpPr>
          <p:nvPr/>
        </p:nvGrpSpPr>
        <p:grpSpPr>
          <a:xfrm>
            <a:off x="12344400" y="1028700"/>
            <a:ext cx="5486400" cy="8229600"/>
            <a:chOff x="0" y="0"/>
            <a:chExt cx="6350000" cy="9525000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47D54DDD-3AF8-DD09-A089-42E687FEF17B}"/>
                </a:ext>
              </a:extLst>
            </p:cNvPr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71399" r="-53319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2B8A52D1-3DD5-0070-FC50-16C88A1FE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29600" y="9609137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136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8AAF80-B088-1DD9-1C8A-97408A8DEC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135F17F4-0062-1785-C4E8-FC23CE53C00F}"/>
              </a:ext>
            </a:extLst>
          </p:cNvPr>
          <p:cNvSpPr txBox="1"/>
          <p:nvPr/>
        </p:nvSpPr>
        <p:spPr>
          <a:xfrm>
            <a:off x="686064" y="495300"/>
            <a:ext cx="11673576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400" dirty="0">
                <a:solidFill>
                  <a:schemeClr val="bg1"/>
                </a:solidFill>
              </a:rPr>
              <a:t>Ingatlanfelújítások </a:t>
            </a:r>
          </a:p>
          <a:p>
            <a:pPr algn="ctr"/>
            <a:r>
              <a:rPr lang="hu-HU" sz="4400" dirty="0">
                <a:solidFill>
                  <a:schemeClr val="bg1"/>
                </a:solidFill>
              </a:rPr>
              <a:t>2025. II. negyedév</a:t>
            </a:r>
          </a:p>
        </p:txBody>
      </p:sp>
      <p:pic>
        <p:nvPicPr>
          <p:cNvPr id="4" name="Kép 3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7371C136-8E91-0FB1-0806-0F4FA65969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620" y="9413000"/>
            <a:ext cx="3138556" cy="757400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256B50DE-89CD-533F-7D95-A8B0D3D24712}"/>
              </a:ext>
            </a:extLst>
          </p:cNvPr>
          <p:cNvSpPr txBox="1"/>
          <p:nvPr/>
        </p:nvSpPr>
        <p:spPr>
          <a:xfrm>
            <a:off x="457200" y="2214532"/>
            <a:ext cx="11125200" cy="655564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ct val="0"/>
              </a:spcBef>
              <a:spcAft>
                <a:spcPts val="800"/>
              </a:spcAft>
            </a:pPr>
            <a:r>
              <a:rPr lang="hu-HU" sz="2400" u="sng" dirty="0">
                <a:solidFill>
                  <a:schemeClr val="bg1"/>
                </a:solidFill>
                <a:latin typeface="Arial"/>
                <a:cs typeface="Arial"/>
              </a:rPr>
              <a:t>Közbeszerzés alatti pályázatok ingatlanfelújítások 2025. 06.30-án</a:t>
            </a:r>
          </a:p>
          <a:p>
            <a:pPr algn="just">
              <a:spcBef>
                <a:spcPct val="0"/>
              </a:spcBef>
              <a:spcAft>
                <a:spcPts val="800"/>
              </a:spcAft>
            </a:pPr>
            <a:endParaRPr lang="hu-HU" sz="1200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Király u. 11. Külső homlokzat felújítás nyílászárókkal, a Bonyolítói szerződés szerinti összeg bruttó 68 220 </a:t>
            </a:r>
            <a:r>
              <a:rPr lang="hu-HU" sz="2000" b="1" dirty="0" err="1">
                <a:solidFill>
                  <a:schemeClr val="bg1"/>
                </a:solidFill>
                <a:latin typeface="Arial"/>
                <a:cs typeface="Arial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.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Király u. 15. erkélyek felújítása, 97 097 </a:t>
            </a:r>
            <a:r>
              <a:rPr lang="hu-HU" sz="2000" b="1" dirty="0" err="1">
                <a:solidFill>
                  <a:schemeClr val="bg1"/>
                </a:solidFill>
                <a:latin typeface="Arial"/>
                <a:cs typeface="Arial"/>
              </a:rPr>
              <a:t>eFt</a:t>
            </a: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.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hu-HU" sz="20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just">
              <a:spcBef>
                <a:spcPct val="0"/>
              </a:spcBef>
              <a:spcAft>
                <a:spcPts val="800"/>
              </a:spcAft>
            </a:pPr>
            <a:r>
              <a:rPr lang="hu-HU" sz="2400" u="sng" dirty="0">
                <a:solidFill>
                  <a:schemeClr val="bg1"/>
                </a:solidFill>
                <a:latin typeface="Arial"/>
                <a:cs typeface="Arial"/>
              </a:rPr>
              <a:t>Tervezés alatti ingatlanfelújítások pályázatai 2025. 06 30-án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Kazinczy u. 49. Belső homlokzat és lépcsőház felújítás nyílászáró cserékkel – Tervek elkészültek. 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Kazinczy u. 51. Lépcsőház, pincefödém statika – Terveztetés folyamatban.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Király u. 49. Engedélyezési és kiviteli terv készítése a tetőtér beépítésére, külső-belső homlokzat felújítása nyílászárókkal – Tervek elkészültek.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Király u. 55. Külső belső homlokzat felújítása nyílászárókkal – Tervek elkészültek.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Kisdiófa u. 6-8. belső udvar felújítása (zöldudvar, térkő) – Terveztetés folyamatban.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Kertész u. 24-28 felújítás - lakásfelújítások tervezése folyamatban. </a:t>
            </a:r>
          </a:p>
          <a:p>
            <a:pPr marL="342900" indent="-342900" algn="just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bg1"/>
                </a:solidFill>
                <a:latin typeface="Arial"/>
                <a:cs typeface="Arial"/>
              </a:rPr>
              <a:t>Verseny u. 22-24 - 78 lakásos társasház felépítése (kiviteli terv aktualizálása </a:t>
            </a:r>
            <a:r>
              <a:rPr lang="hu-HU" sz="2000" b="1">
                <a:solidFill>
                  <a:schemeClr val="bg1"/>
                </a:solidFill>
                <a:latin typeface="Arial"/>
                <a:cs typeface="Arial"/>
              </a:rPr>
              <a:t>folyamatban).</a:t>
            </a:r>
            <a:endParaRPr lang="hu-H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4">
            <a:extLst>
              <a:ext uri="{FF2B5EF4-FFF2-40B4-BE49-F238E27FC236}">
                <a16:creationId xmlns:a16="http://schemas.microsoft.com/office/drawing/2014/main" id="{41004F4F-F2A9-C97A-F9F6-702A4FDA1441}"/>
              </a:ext>
            </a:extLst>
          </p:cNvPr>
          <p:cNvGrpSpPr>
            <a:grpSpLocks noChangeAspect="1"/>
          </p:cNvGrpSpPr>
          <p:nvPr/>
        </p:nvGrpSpPr>
        <p:grpSpPr>
          <a:xfrm>
            <a:off x="12344400" y="1028700"/>
            <a:ext cx="5486400" cy="8229600"/>
            <a:chOff x="0" y="0"/>
            <a:chExt cx="6350000" cy="9525000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0D573239-6940-5DDA-5938-03D76CF17C77}"/>
                </a:ext>
              </a:extLst>
            </p:cNvPr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71399" r="-53319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42794190-9C2D-6614-D1C5-E3A7F9364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9609137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856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58593" y="1067731"/>
            <a:ext cx="10231629" cy="644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>
              <a:tabLst>
                <a:tab pos="4129088" algn="l"/>
              </a:tabLst>
            </a:pPr>
            <a:r>
              <a:rPr lang="hu-HU" sz="5000" dirty="0">
                <a:solidFill>
                  <a:schemeClr val="tx2">
                    <a:lumMod val="75000"/>
                  </a:schemeClr>
                </a:solidFill>
              </a:rPr>
              <a:t>Bérleményellenőrzés</a:t>
            </a:r>
            <a:r>
              <a:rPr lang="hu-HU" dirty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</p:txBody>
      </p:sp>
      <p:pic>
        <p:nvPicPr>
          <p:cNvPr id="7" name="Kép 6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DBC36BC7-9008-22F7-4002-4C0CD8A081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pSp>
        <p:nvGrpSpPr>
          <p:cNvPr id="3" name="Group 4">
            <a:extLst>
              <a:ext uri="{FF2B5EF4-FFF2-40B4-BE49-F238E27FC236}">
                <a16:creationId xmlns:a16="http://schemas.microsoft.com/office/drawing/2014/main" id="{F6E6104D-7487-91B1-96B5-BD552B94AD01}"/>
              </a:ext>
            </a:extLst>
          </p:cNvPr>
          <p:cNvGrpSpPr>
            <a:grpSpLocks noChangeAspect="1"/>
          </p:cNvGrpSpPr>
          <p:nvPr/>
        </p:nvGrpSpPr>
        <p:grpSpPr>
          <a:xfrm>
            <a:off x="11887200" y="1028700"/>
            <a:ext cx="5486400" cy="8229600"/>
            <a:chOff x="0" y="0"/>
            <a:chExt cx="6350000" cy="952500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0B930B31-8F80-52D9-BE0F-D1C72FFB80DB}"/>
                </a:ext>
              </a:extLst>
            </p:cNvPr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15" r="-15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8D575BDA-402C-1218-0B09-A5A34CCAC740}"/>
              </a:ext>
            </a:extLst>
          </p:cNvPr>
          <p:cNvSpPr txBox="1"/>
          <p:nvPr/>
        </p:nvSpPr>
        <p:spPr>
          <a:xfrm>
            <a:off x="898422" y="6944140"/>
            <a:ext cx="10591800" cy="2314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Az erzsébetvárosi ingatlanok ellenőrzése a bérlők előzetes tájékoztatása és időpontegyeztetés mellett rendszeres bérleményellenőrzési program keretében működik.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hu-H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Lakossági bejelentések, Önkormányzattól érkező kérések esetén soron kívül ellenőrzésre kerülnek a kérdéses ingatlanok. Minden ellenőrzésről jegyzőkönyv, indokolt esetben fotódokumentáció is készül.</a:t>
            </a:r>
          </a:p>
        </p:txBody>
      </p:sp>
      <p:graphicFrame>
        <p:nvGraphicFramePr>
          <p:cNvPr id="5" name="Táblázat 4">
            <a:extLst>
              <a:ext uri="{FF2B5EF4-FFF2-40B4-BE49-F238E27FC236}">
                <a16:creationId xmlns:a16="http://schemas.microsoft.com/office/drawing/2014/main" id="{88096685-BE69-FB7A-2F47-F1C494C294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66681"/>
              </p:ext>
            </p:extLst>
          </p:nvPr>
        </p:nvGraphicFramePr>
        <p:xfrm>
          <a:off x="1784554" y="2108844"/>
          <a:ext cx="8819535" cy="4399238"/>
        </p:xfrm>
        <a:graphic>
          <a:graphicData uri="http://schemas.openxmlformats.org/drawingml/2006/table">
            <a:tbl>
              <a:tblPr/>
              <a:tblGrid>
                <a:gridCol w="5720781">
                  <a:extLst>
                    <a:ext uri="{9D8B030D-6E8A-4147-A177-3AD203B41FA5}">
                      <a16:colId xmlns:a16="http://schemas.microsoft.com/office/drawing/2014/main" val="653503686"/>
                    </a:ext>
                  </a:extLst>
                </a:gridCol>
                <a:gridCol w="3098754">
                  <a:extLst>
                    <a:ext uri="{9D8B030D-6E8A-4147-A177-3AD203B41FA5}">
                      <a16:colId xmlns:a16="http://schemas.microsoft.com/office/drawing/2014/main" val="270750151"/>
                    </a:ext>
                  </a:extLst>
                </a:gridCol>
              </a:tblGrid>
              <a:tr h="36152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Ütemezett ingatlan felmérések 2025. II. </a:t>
                      </a:r>
                      <a:r>
                        <a:rPr lang="hu-HU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n.év</a:t>
                      </a:r>
                      <a:endParaRPr lang="hu-H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21945"/>
                  </a:ext>
                </a:extLst>
              </a:tr>
              <a:tr h="36152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Műszaki állpotfelmérések száma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762013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Felmért lakások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3483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Felmért helyiségek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023648"/>
                  </a:ext>
                </a:extLst>
              </a:tr>
              <a:tr h="4320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Külső-belső megrendelések alapján teljesített bejárások, felmérések </a:t>
                      </a:r>
                    </a:p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2025. II. </a:t>
                      </a:r>
                      <a:r>
                        <a:rPr lang="hu-HU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n.év</a:t>
                      </a:r>
                      <a:endParaRPr lang="hu-H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396631"/>
                  </a:ext>
                </a:extLst>
              </a:tr>
              <a:tr h="36152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Rendszeres ellenőrzések száma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771912"/>
                  </a:ext>
                </a:extLst>
              </a:tr>
              <a:tr h="59651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Lakás bejárás, megtekintés, átadás, visszavétel, birtokbavétel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997973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Helyiség bejárások, megtekintések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160229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Lakás felmérés és alaprajz elkészítés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069290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Helyiség felmérés és alaprajz készítés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7270581"/>
                  </a:ext>
                </a:extLst>
              </a:tr>
            </a:tbl>
          </a:graphicData>
        </a:graphic>
      </p:graphicFrame>
      <p:sp>
        <p:nvSpPr>
          <p:cNvPr id="14" name="Dia számának helye 13">
            <a:extLst>
              <a:ext uri="{FF2B5EF4-FFF2-40B4-BE49-F238E27FC236}">
                <a16:creationId xmlns:a16="http://schemas.microsoft.com/office/drawing/2014/main" id="{E9423DD1-46BA-E67A-46F5-1015F2FAA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45988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0757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066800" y="1121286"/>
            <a:ext cx="15834852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Követeléskezelés a lakásgazdálkodásban</a:t>
            </a: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1C7CBC57-FFD3-61C8-7430-B09E51557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aphicFrame>
        <p:nvGraphicFramePr>
          <p:cNvPr id="2" name="Táblázat 1">
            <a:extLst>
              <a:ext uri="{FF2B5EF4-FFF2-40B4-BE49-F238E27FC236}">
                <a16:creationId xmlns:a16="http://schemas.microsoft.com/office/drawing/2014/main" id="{B58D5E04-A965-D900-C43E-0D114D50A4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457004"/>
              </p:ext>
            </p:extLst>
          </p:nvPr>
        </p:nvGraphicFramePr>
        <p:xfrm>
          <a:off x="1077686" y="2408140"/>
          <a:ext cx="15673316" cy="6134594"/>
        </p:xfrm>
        <a:graphic>
          <a:graphicData uri="http://schemas.openxmlformats.org/drawingml/2006/table">
            <a:tbl>
              <a:tblPr/>
              <a:tblGrid>
                <a:gridCol w="12018330">
                  <a:extLst>
                    <a:ext uri="{9D8B030D-6E8A-4147-A177-3AD203B41FA5}">
                      <a16:colId xmlns:a16="http://schemas.microsoft.com/office/drawing/2014/main" val="1949176635"/>
                    </a:ext>
                  </a:extLst>
                </a:gridCol>
                <a:gridCol w="1353790">
                  <a:extLst>
                    <a:ext uri="{9D8B030D-6E8A-4147-A177-3AD203B41FA5}">
                      <a16:colId xmlns:a16="http://schemas.microsoft.com/office/drawing/2014/main" val="3758768118"/>
                    </a:ext>
                  </a:extLst>
                </a:gridCol>
                <a:gridCol w="2301196">
                  <a:extLst>
                    <a:ext uri="{9D8B030D-6E8A-4147-A177-3AD203B41FA5}">
                      <a16:colId xmlns:a16="http://schemas.microsoft.com/office/drawing/2014/main" val="4206995429"/>
                    </a:ext>
                  </a:extLst>
                </a:gridCol>
              </a:tblGrid>
              <a:tr h="52556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hu-H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 II. negyedév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9742068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Megnevezés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Összeg (Ft)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49192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Fizetési késedelembe esett bérlők pénzügyi ellenőrzése, megtérült hátralékok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12 439 135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7381780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30 napon belüli tartozással rendelkező adósok telefonon, vagy elektronikusan történő megkeresése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1 820 627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6258801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1-2 havi hátralékkal rendelkező adósok részére tájékoztató levél kiküldése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12 035 325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0485572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Fizetési hátralékkal rendelkező adósok írásos felszólítása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12 940 147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872554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Fizetési felszólítás ellenére sem fizető bérlők részére a lakástörvény szerinti felmondás elkészítése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1 523 721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4977657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Bérleményellenőrök igénybevétele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9701983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Előterjesztés elkészítése adósok kezdeményezésére (részletfizetés, tartozás elengedés) PKB részére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528 367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7562875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Részletfizetési megállapodás megkötése adóssal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1 403 036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6491081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Részletfizetés során megtérült hátralék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637 829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7286795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Humán Szolgáltató Iroda tájékoztatója alapján szociális lakbér nyilvántartásunkba való felvezetése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3762992"/>
                  </a:ext>
                </a:extLst>
              </a:tr>
              <a:tr h="429811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Önkormányzati, Hálózat Alapítvány támogatása a bérleti díj és megfizetésének ellenőrzése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5972035"/>
                  </a:ext>
                </a:extLst>
              </a:tr>
              <a:tr h="451302"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Behajthatatlan követelések (elévülés, felszámolás, megszűnés) pénzügyi kivezetésére tett javaslat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62 088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8109489"/>
                  </a:ext>
                </a:extLst>
              </a:tr>
            </a:tbl>
          </a:graphicData>
        </a:graphic>
      </p:graphicFrame>
      <p:sp>
        <p:nvSpPr>
          <p:cNvPr id="11" name="Dia számának helye 10">
            <a:extLst>
              <a:ext uri="{FF2B5EF4-FFF2-40B4-BE49-F238E27FC236}">
                <a16:creationId xmlns:a16="http://schemas.microsoft.com/office/drawing/2014/main" id="{C1325A08-4BCF-4918-FF14-906D50681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45988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2842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52F25E-3488-9B18-2F94-7EC828F33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03BBDCA4-830D-D32E-3634-BAE869C2FC13}"/>
              </a:ext>
            </a:extLst>
          </p:cNvPr>
          <p:cNvSpPr txBox="1"/>
          <p:nvPr/>
        </p:nvSpPr>
        <p:spPr>
          <a:xfrm>
            <a:off x="1066800" y="709723"/>
            <a:ext cx="15333406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Követeléskezelés a helyiséggazdálkodásban</a:t>
            </a: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04CB4000-D470-7A89-9452-BE63B2FFCA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aphicFrame>
        <p:nvGraphicFramePr>
          <p:cNvPr id="2" name="Táblázat 1">
            <a:extLst>
              <a:ext uri="{FF2B5EF4-FFF2-40B4-BE49-F238E27FC236}">
                <a16:creationId xmlns:a16="http://schemas.microsoft.com/office/drawing/2014/main" id="{F5739476-40E1-A68A-8CCC-C5C2E9E534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696519"/>
              </p:ext>
            </p:extLst>
          </p:nvPr>
        </p:nvGraphicFramePr>
        <p:xfrm>
          <a:off x="1201993" y="1862817"/>
          <a:ext cx="15198213" cy="6863389"/>
        </p:xfrm>
        <a:graphic>
          <a:graphicData uri="http://schemas.openxmlformats.org/drawingml/2006/table">
            <a:tbl>
              <a:tblPr/>
              <a:tblGrid>
                <a:gridCol w="11832627">
                  <a:extLst>
                    <a:ext uri="{9D8B030D-6E8A-4147-A177-3AD203B41FA5}">
                      <a16:colId xmlns:a16="http://schemas.microsoft.com/office/drawing/2014/main" val="2908046586"/>
                    </a:ext>
                  </a:extLst>
                </a:gridCol>
                <a:gridCol w="1215510">
                  <a:extLst>
                    <a:ext uri="{9D8B030D-6E8A-4147-A177-3AD203B41FA5}">
                      <a16:colId xmlns:a16="http://schemas.microsoft.com/office/drawing/2014/main" val="1244965569"/>
                    </a:ext>
                  </a:extLst>
                </a:gridCol>
                <a:gridCol w="2150076">
                  <a:extLst>
                    <a:ext uri="{9D8B030D-6E8A-4147-A177-3AD203B41FA5}">
                      <a16:colId xmlns:a16="http://schemas.microsoft.com/office/drawing/2014/main" val="3150186920"/>
                    </a:ext>
                  </a:extLst>
                </a:gridCol>
              </a:tblGrid>
              <a:tr h="361231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 II. negyedév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674086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Megnevezés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Összeg (Ft)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923933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Fizetési hátralékkal rendelkező adósok írásos felszólítása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40 552 134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6768919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Fizetési felszólítás ellenére sem fizető bérlők részére a felmondás elkészítése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464232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Adóssal szemben kezdeményezett fizetési meghagyás indítása (MOKK)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140567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Adóssal szemben kezdeményezett végrehajtási eljárás megindítása (MOKK)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9708435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Peres eljárás indítása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0727242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Folyamatban lévő peres eljárások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256 290 692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1670039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Ügyvédi Iroda által kezdeményezett végrehajtási eljárások (kiürítés)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8811837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Ügyvédi Iroda által kezdeményezett végrehajtási eljárások (díjhátralék)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0593271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Folyamatban lévő végrehajtási eljárások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257 032 227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1661192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Végrehajtási jog bejegyzés (ingatlanügyi hatóság megkeresése)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5578051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Ingó foglalás (gépjármű, üzletrész)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9462316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Árverés (ingó, ingatlan)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6887077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Vht</a:t>
                      </a:r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52. § d) pontja alapján szünetel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0742961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 rendelet [ </a:t>
                      </a:r>
                      <a:r>
                        <a:rPr lang="hu-H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Vüsz</a:t>
                      </a:r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] 33. § a), b), c), d) pontja alapján térült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7618913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jogerős rendőrségi kiürítés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5509582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Hitelezői igény bejelentése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683168"/>
                  </a:ext>
                </a:extLst>
              </a:tr>
              <a:tr h="361231">
                <a:tc>
                  <a:txBody>
                    <a:bodyPr/>
                    <a:lstStyle/>
                    <a:p>
                      <a:pPr marL="72000" algn="l" fontAlgn="ctr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Behajthatatlan követelések (elévülés, felszámolás, megszűnés) pénzügyi kivezetésére tett javaslat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9548729"/>
                  </a:ext>
                </a:extLst>
              </a:tr>
            </a:tbl>
          </a:graphicData>
        </a:graphic>
      </p:graphicFrame>
      <p:sp>
        <p:nvSpPr>
          <p:cNvPr id="11" name="Dia számának helye 10">
            <a:extLst>
              <a:ext uri="{FF2B5EF4-FFF2-40B4-BE49-F238E27FC236}">
                <a16:creationId xmlns:a16="http://schemas.microsoft.com/office/drawing/2014/main" id="{567E6FA5-5068-7CF4-036B-5E28C003B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45988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638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491900" y="587768"/>
            <a:ext cx="15228000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2025. évi vagyonhasznosítási feladatok, lakások, helyiségek értékesítésének és bérbeadásának bevételei, Terv/Tény összehasonlítás</a:t>
            </a:r>
            <a:endParaRPr lang="en-US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1C7CBC57-FFD3-61C8-7430-B09E51557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aphicFrame>
        <p:nvGraphicFramePr>
          <p:cNvPr id="2" name="Táblázat 1">
            <a:extLst>
              <a:ext uri="{FF2B5EF4-FFF2-40B4-BE49-F238E27FC236}">
                <a16:creationId xmlns:a16="http://schemas.microsoft.com/office/drawing/2014/main" id="{DCA4EEB9-0331-6472-5F3C-8CC7676F9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629377"/>
              </p:ext>
            </p:extLst>
          </p:nvPr>
        </p:nvGraphicFramePr>
        <p:xfrm>
          <a:off x="1491900" y="2466572"/>
          <a:ext cx="15228000" cy="6765032"/>
        </p:xfrm>
        <a:graphic>
          <a:graphicData uri="http://schemas.openxmlformats.org/drawingml/2006/table">
            <a:tbl>
              <a:tblPr/>
              <a:tblGrid>
                <a:gridCol w="1008000">
                  <a:extLst>
                    <a:ext uri="{9D8B030D-6E8A-4147-A177-3AD203B41FA5}">
                      <a16:colId xmlns:a16="http://schemas.microsoft.com/office/drawing/2014/main" val="845376101"/>
                    </a:ext>
                  </a:extLst>
                </a:gridCol>
                <a:gridCol w="5040000">
                  <a:extLst>
                    <a:ext uri="{9D8B030D-6E8A-4147-A177-3AD203B41FA5}">
                      <a16:colId xmlns:a16="http://schemas.microsoft.com/office/drawing/2014/main" val="2955154746"/>
                    </a:ext>
                  </a:extLst>
                </a:gridCol>
                <a:gridCol w="1836000">
                  <a:extLst>
                    <a:ext uri="{9D8B030D-6E8A-4147-A177-3AD203B41FA5}">
                      <a16:colId xmlns:a16="http://schemas.microsoft.com/office/drawing/2014/main" val="3095896855"/>
                    </a:ext>
                  </a:extLst>
                </a:gridCol>
                <a:gridCol w="1836000">
                  <a:extLst>
                    <a:ext uri="{9D8B030D-6E8A-4147-A177-3AD203B41FA5}">
                      <a16:colId xmlns:a16="http://schemas.microsoft.com/office/drawing/2014/main" val="3802057589"/>
                    </a:ext>
                  </a:extLst>
                </a:gridCol>
                <a:gridCol w="1836000">
                  <a:extLst>
                    <a:ext uri="{9D8B030D-6E8A-4147-A177-3AD203B41FA5}">
                      <a16:colId xmlns:a16="http://schemas.microsoft.com/office/drawing/2014/main" val="1125124893"/>
                    </a:ext>
                  </a:extLst>
                </a:gridCol>
                <a:gridCol w="1836000">
                  <a:extLst>
                    <a:ext uri="{9D8B030D-6E8A-4147-A177-3AD203B41FA5}">
                      <a16:colId xmlns:a16="http://schemas.microsoft.com/office/drawing/2014/main" val="2712915113"/>
                    </a:ext>
                  </a:extLst>
                </a:gridCol>
                <a:gridCol w="1836000">
                  <a:extLst>
                    <a:ext uri="{9D8B030D-6E8A-4147-A177-3AD203B41FA5}">
                      <a16:colId xmlns:a16="http://schemas.microsoft.com/office/drawing/2014/main" val="365104219"/>
                    </a:ext>
                  </a:extLst>
                </a:gridCol>
              </a:tblGrid>
              <a:tr h="554375">
                <a:tc>
                  <a:txBody>
                    <a:bodyPr/>
                    <a:lstStyle/>
                    <a:p>
                      <a:pPr algn="l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hu-H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Adatok </a:t>
                      </a:r>
                      <a:r>
                        <a:rPr lang="hu-HU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eFt</a:t>
                      </a:r>
                      <a:r>
                        <a:rPr lang="hu-H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-ban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2164943"/>
                  </a:ext>
                </a:extLst>
              </a:tr>
              <a:tr h="918853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Sorszám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Jogcím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2025. évi bevételi terv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2025. évi időarányos terv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2025.01-06. havi tény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Eltérés Terv-Tény (</a:t>
                      </a:r>
                      <a:r>
                        <a:rPr lang="hu-HU" sz="1800" b="1" i="0" u="none" strike="noStrike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eFt</a:t>
                      </a:r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Eltérés Terv/Tény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57749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Lakások bérbeadásával kapcsolatos bevételek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6812646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Lakás bérleti díj*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503 480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251 740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351 076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99 336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39,46%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6484829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Víz-csatorna díj térítés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57 150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28 575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17 389 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-11 186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-39,15%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3522198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Szemétdíj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39 370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19 685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27 949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8 264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41,98%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9563350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Mindösszesen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600 000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300 000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396 414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96 414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32,14%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860173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Helyiség bérbeadásával kapcsolatos bevételek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6808095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Bérleti díj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1 022 166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511 083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545 000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effectLst/>
                          <a:latin typeface="Arial"/>
                        </a:rPr>
                        <a:t>33 917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6,64%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1012430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Bérleti díj (víz, csatorna)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12 809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6 405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6 815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6,41%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322632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Mindösszesen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1 034 975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517 488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551 815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34 327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6,63%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6638219"/>
                  </a:ext>
                </a:extLst>
              </a:tr>
              <a:tr h="391026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Ingatlanok elidegenítéssel kapcsolatos bevételek**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7321717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Lakások értékesítése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650 000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325 000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-325 000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-100,00%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5898401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Helyiségek értékesítése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450 000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225 000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 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-225 000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-100,00%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523119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Egyéb ingatlanok értékesítése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2 050 000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1 025 000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-1 025 500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-100,00%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7972986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Bérlakásértékesítés részletre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hu-HU" sz="1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6 608</a:t>
                      </a:r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  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6 608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4679874"/>
                  </a:ext>
                </a:extLst>
              </a:tr>
              <a:tr h="306284">
                <a:tc>
                  <a:txBody>
                    <a:bodyPr/>
                    <a:lstStyle/>
                    <a:p>
                      <a:pPr algn="ctr" fontAlgn="b"/>
                      <a:endParaRPr lang="hu-H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Mindösszesen**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3 150 000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1 575 000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6 608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-1 568 392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-99,58%</a:t>
                      </a:r>
                      <a:endParaRPr lang="hu-H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110573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l" fontAlgn="b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* (bérleti díj + használati díj + áram + fűtés + lift + takarítás)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hu-H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469959"/>
                  </a:ext>
                </a:extLst>
              </a:tr>
              <a:tr h="290970">
                <a:tc>
                  <a:txBody>
                    <a:bodyPr/>
                    <a:lstStyle/>
                    <a:p>
                      <a:pPr algn="l" fontAlgn="b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** 2025. évi elfogadott költségvetés - bevételi előirányzat B52. rovatrend - Ingatlanok értékesítése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5095150"/>
                  </a:ext>
                </a:extLst>
              </a:tr>
            </a:tbl>
          </a:graphicData>
        </a:graphic>
      </p:graphicFrame>
      <p:sp>
        <p:nvSpPr>
          <p:cNvPr id="11" name="Dia számának helye 10">
            <a:extLst>
              <a:ext uri="{FF2B5EF4-FFF2-40B4-BE49-F238E27FC236}">
                <a16:creationId xmlns:a16="http://schemas.microsoft.com/office/drawing/2014/main" id="{8E4960F5-C1CB-2461-40E1-56B2EDB01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39100" y="9516669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5347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460090" y="537017"/>
            <a:ext cx="15515304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2025. II. </a:t>
            </a:r>
            <a:r>
              <a:rPr lang="hu-HU" sz="4000" dirty="0" err="1">
                <a:solidFill>
                  <a:schemeClr val="tx2">
                    <a:lumMod val="75000"/>
                  </a:schemeClr>
                </a:solidFill>
              </a:rPr>
              <a:t>n.évi</a:t>
            </a:r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 vagyonhasznosítási feladatok, lakások, helyiségek értékesítésével és bérbeadásával kapcsolatos kiadások Terv/Tény összehasonlítás</a:t>
            </a:r>
            <a:endParaRPr lang="en-US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1C7CBC57-FFD3-61C8-7430-B09E51557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67322"/>
            <a:ext cx="3138556" cy="757400"/>
          </a:xfrm>
          <a:prstGeom prst="rect">
            <a:avLst/>
          </a:prstGeom>
        </p:spPr>
      </p:pic>
      <p:graphicFrame>
        <p:nvGraphicFramePr>
          <p:cNvPr id="5" name="Táblázat 4">
            <a:extLst>
              <a:ext uri="{FF2B5EF4-FFF2-40B4-BE49-F238E27FC236}">
                <a16:creationId xmlns:a16="http://schemas.microsoft.com/office/drawing/2014/main" id="{11F5BAB3-6138-C816-1D8D-8D63EB5B56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036138"/>
              </p:ext>
            </p:extLst>
          </p:nvPr>
        </p:nvGraphicFramePr>
        <p:xfrm>
          <a:off x="1312606" y="2383676"/>
          <a:ext cx="15825020" cy="6760325"/>
        </p:xfrm>
        <a:graphic>
          <a:graphicData uri="http://schemas.openxmlformats.org/drawingml/2006/table">
            <a:tbl>
              <a:tblPr/>
              <a:tblGrid>
                <a:gridCol w="583342">
                  <a:extLst>
                    <a:ext uri="{9D8B030D-6E8A-4147-A177-3AD203B41FA5}">
                      <a16:colId xmlns:a16="http://schemas.microsoft.com/office/drawing/2014/main" val="328511122"/>
                    </a:ext>
                  </a:extLst>
                </a:gridCol>
                <a:gridCol w="673087">
                  <a:extLst>
                    <a:ext uri="{9D8B030D-6E8A-4147-A177-3AD203B41FA5}">
                      <a16:colId xmlns:a16="http://schemas.microsoft.com/office/drawing/2014/main" val="1385925766"/>
                    </a:ext>
                  </a:extLst>
                </a:gridCol>
                <a:gridCol w="5294950">
                  <a:extLst>
                    <a:ext uri="{9D8B030D-6E8A-4147-A177-3AD203B41FA5}">
                      <a16:colId xmlns:a16="http://schemas.microsoft.com/office/drawing/2014/main" val="2365627531"/>
                    </a:ext>
                  </a:extLst>
                </a:gridCol>
                <a:gridCol w="1406003">
                  <a:extLst>
                    <a:ext uri="{9D8B030D-6E8A-4147-A177-3AD203B41FA5}">
                      <a16:colId xmlns:a16="http://schemas.microsoft.com/office/drawing/2014/main" val="1449153103"/>
                    </a:ext>
                  </a:extLst>
                </a:gridCol>
                <a:gridCol w="1407844">
                  <a:extLst>
                    <a:ext uri="{9D8B030D-6E8A-4147-A177-3AD203B41FA5}">
                      <a16:colId xmlns:a16="http://schemas.microsoft.com/office/drawing/2014/main" val="1480701609"/>
                    </a:ext>
                  </a:extLst>
                </a:gridCol>
                <a:gridCol w="1356852">
                  <a:extLst>
                    <a:ext uri="{9D8B030D-6E8A-4147-A177-3AD203B41FA5}">
                      <a16:colId xmlns:a16="http://schemas.microsoft.com/office/drawing/2014/main" val="3764856580"/>
                    </a:ext>
                  </a:extLst>
                </a:gridCol>
                <a:gridCol w="1356851">
                  <a:extLst>
                    <a:ext uri="{9D8B030D-6E8A-4147-A177-3AD203B41FA5}">
                      <a16:colId xmlns:a16="http://schemas.microsoft.com/office/drawing/2014/main" val="856778589"/>
                    </a:ext>
                  </a:extLst>
                </a:gridCol>
                <a:gridCol w="1238865">
                  <a:extLst>
                    <a:ext uri="{9D8B030D-6E8A-4147-A177-3AD203B41FA5}">
                      <a16:colId xmlns:a16="http://schemas.microsoft.com/office/drawing/2014/main" val="3087292103"/>
                    </a:ext>
                  </a:extLst>
                </a:gridCol>
                <a:gridCol w="1253613">
                  <a:extLst>
                    <a:ext uri="{9D8B030D-6E8A-4147-A177-3AD203B41FA5}">
                      <a16:colId xmlns:a16="http://schemas.microsoft.com/office/drawing/2014/main" val="3272425140"/>
                    </a:ext>
                  </a:extLst>
                </a:gridCol>
                <a:gridCol w="1253613">
                  <a:extLst>
                    <a:ext uri="{9D8B030D-6E8A-4147-A177-3AD203B41FA5}">
                      <a16:colId xmlns:a16="http://schemas.microsoft.com/office/drawing/2014/main" val="3327748749"/>
                    </a:ext>
                  </a:extLst>
                </a:gridCol>
              </a:tblGrid>
              <a:tr h="304875">
                <a:tc>
                  <a:txBody>
                    <a:bodyPr/>
                    <a:lstStyle/>
                    <a:p>
                      <a:pPr algn="ctr" fontAlgn="ctr"/>
                      <a:endParaRPr lang="hu-HU" sz="1300" b="0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071" marR="3071" marT="3071" marB="0"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vert="vert27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lang="hu-HU"/>
                    </a:p>
                  </a:txBody>
                  <a:tcPr marL="3071" marR="3071" marT="3071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Adatok eFt-ban</a:t>
                      </a:r>
                      <a:endParaRPr lang="hu-H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1" marR="3071" marT="3071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4607861"/>
                  </a:ext>
                </a:extLst>
              </a:tr>
              <a:tr h="104882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Címszám</a:t>
                      </a:r>
                    </a:p>
                  </a:txBody>
                  <a:tcPr marL="3071" marR="3071" marT="3071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Rovatrend</a:t>
                      </a:r>
                    </a:p>
                  </a:txBody>
                  <a:tcPr marL="3071" marR="3071" marT="3071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Feladat megnevezése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2025. évi előirányzat  EVIN terv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2025. évi Önkorm.  Költségvetés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2025. évi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01-06. havi időarányos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előirányzat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2025. évi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01-03. havi tény (EVIN)                     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2025. évi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04-06. havi tény (EVIN</a:t>
                      </a:r>
                      <a:r>
                        <a:rPr lang="hu-H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)</a:t>
                      </a:r>
                      <a:endParaRPr lang="hu-HU" dirty="0"/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Terv-Tény                               </a:t>
                      </a:r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eFt</a:t>
                      </a:r>
                      <a:endParaRPr lang="hu-HU" dirty="0"/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                              Terv/Tény (%)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2344291"/>
                  </a:ext>
                </a:extLst>
              </a:tr>
              <a:tr h="508382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defTabSz="900113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épületek, lakások, helyiségek kezelése, üzemeltetése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 defTabSz="900113" fontAlgn="ctr"/>
                      <a:endParaRPr lang="hu-H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5008554"/>
                  </a:ext>
                </a:extLst>
              </a:tr>
              <a:tr h="432889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K3311.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ingatlanok közüzemi díja - villamosenergia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48 266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48 266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24 133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6 733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8 519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8 881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36,80%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0374845"/>
                  </a:ext>
                </a:extLst>
              </a:tr>
              <a:tr h="424745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K3312.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ingatlanok közüzemi díja - gázenergia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26 581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26 581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13 291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459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5 056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7 776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58,50%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9472597"/>
                  </a:ext>
                </a:extLst>
              </a:tr>
              <a:tr h="44509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K3314.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ingatlanok közüzemi díja - víz- és csatorna szolgáltatás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41 643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41 643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20 822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2 996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12 434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5 392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25,89%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8011621"/>
                  </a:ext>
                </a:extLst>
              </a:tr>
              <a:tr h="44509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ingatlanok közüzemi díja - egyéb szolgáltatások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24 025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24 025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12 013  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6 212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5 247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4,61%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1131851"/>
                  </a:ext>
                </a:extLst>
              </a:tr>
              <a:tr h="483256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ingatlanok üzemeltetése, fenntartása, karbantartása, erzsébetvárosi gyorsszervíz szolgáltatás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659 751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615 571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308 286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143 695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160 019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4 572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1,48%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0774705"/>
                  </a:ext>
                </a:extLst>
              </a:tr>
              <a:tr h="44509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Társasházakban lévő önkormányzati tulajdonhoz kapcsolódó kiadások (társasházi ügyintézők és megbízottak)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94 365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113 415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56 708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29 766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43 216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-16 275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-28,70%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806477"/>
                  </a:ext>
                </a:extLst>
              </a:tr>
              <a:tr h="43763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Végrehajtási költség, közjegyzői díj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436909"/>
                  </a:ext>
                </a:extLst>
              </a:tr>
              <a:tr h="408410"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5301 címszám összesen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894 631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870 501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435 251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189 861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234 491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10 900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2,50%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7483592"/>
                  </a:ext>
                </a:extLst>
              </a:tr>
              <a:tr h="517406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Társasházak közös költsége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u-H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4407948"/>
                  </a:ext>
                </a:extLst>
              </a:tr>
              <a:tr h="424745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K337.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Önkormányzati tulajdonú lakások és helyiségek közös költsége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1 073 280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1 028 830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514 415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258 517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267 016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-11 118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-2,16%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7327634"/>
                  </a:ext>
                </a:extLst>
              </a:tr>
              <a:tr h="433868"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5302 címszám összesen</a:t>
                      </a:r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1 073 280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1 028 830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514 415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258 517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267 016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-11 118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-2,16%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2502873"/>
                  </a:ext>
                </a:extLst>
              </a:tr>
            </a:tbl>
          </a:graphicData>
        </a:graphic>
      </p:graphicFrame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CD8A08F7-DE70-0757-7ED8-0B644A39C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463459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1152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447800" y="773969"/>
            <a:ext cx="15557088" cy="18549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Lakossági szolgáltatások, vagyongazdálkodási feladatok 2025. II. </a:t>
            </a:r>
            <a:r>
              <a:rPr lang="hu-HU" sz="4000" dirty="0" err="1">
                <a:solidFill>
                  <a:schemeClr val="tx2">
                    <a:lumMod val="75000"/>
                  </a:schemeClr>
                </a:solidFill>
              </a:rPr>
              <a:t>n.évi</a:t>
            </a:r>
            <a:r>
              <a:rPr lang="hu-HU" sz="4000" dirty="0">
                <a:solidFill>
                  <a:schemeClr val="tx2">
                    <a:lumMod val="75000"/>
                  </a:schemeClr>
                </a:solidFill>
              </a:rPr>
              <a:t> működési kiadási előirányzatai Terv/Tény összehasonlítás</a:t>
            </a:r>
            <a:endParaRPr lang="en-US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1C7CBC57-FFD3-61C8-7430-B09E51557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aphicFrame>
        <p:nvGraphicFramePr>
          <p:cNvPr id="2" name="Táblázat 1">
            <a:extLst>
              <a:ext uri="{FF2B5EF4-FFF2-40B4-BE49-F238E27FC236}">
                <a16:creationId xmlns:a16="http://schemas.microsoft.com/office/drawing/2014/main" id="{E40759D5-E7BD-A2B3-6228-70E12AAE79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906496"/>
              </p:ext>
            </p:extLst>
          </p:nvPr>
        </p:nvGraphicFramePr>
        <p:xfrm>
          <a:off x="1430594" y="2935422"/>
          <a:ext cx="15574294" cy="4416155"/>
        </p:xfrm>
        <a:graphic>
          <a:graphicData uri="http://schemas.openxmlformats.org/drawingml/2006/table">
            <a:tbl>
              <a:tblPr/>
              <a:tblGrid>
                <a:gridCol w="667678">
                  <a:extLst>
                    <a:ext uri="{9D8B030D-6E8A-4147-A177-3AD203B41FA5}">
                      <a16:colId xmlns:a16="http://schemas.microsoft.com/office/drawing/2014/main" val="858758914"/>
                    </a:ext>
                  </a:extLst>
                </a:gridCol>
                <a:gridCol w="585934">
                  <a:extLst>
                    <a:ext uri="{9D8B030D-6E8A-4147-A177-3AD203B41FA5}">
                      <a16:colId xmlns:a16="http://schemas.microsoft.com/office/drawing/2014/main" val="2651028660"/>
                    </a:ext>
                  </a:extLst>
                </a:gridCol>
                <a:gridCol w="5220929">
                  <a:extLst>
                    <a:ext uri="{9D8B030D-6E8A-4147-A177-3AD203B41FA5}">
                      <a16:colId xmlns:a16="http://schemas.microsoft.com/office/drawing/2014/main" val="1537775207"/>
                    </a:ext>
                  </a:extLst>
                </a:gridCol>
                <a:gridCol w="1312607">
                  <a:extLst>
                    <a:ext uri="{9D8B030D-6E8A-4147-A177-3AD203B41FA5}">
                      <a16:colId xmlns:a16="http://schemas.microsoft.com/office/drawing/2014/main" val="898784278"/>
                    </a:ext>
                  </a:extLst>
                </a:gridCol>
                <a:gridCol w="1504335">
                  <a:extLst>
                    <a:ext uri="{9D8B030D-6E8A-4147-A177-3AD203B41FA5}">
                      <a16:colId xmlns:a16="http://schemas.microsoft.com/office/drawing/2014/main" val="2648208327"/>
                    </a:ext>
                  </a:extLst>
                </a:gridCol>
                <a:gridCol w="1297858">
                  <a:extLst>
                    <a:ext uri="{9D8B030D-6E8A-4147-A177-3AD203B41FA5}">
                      <a16:colId xmlns:a16="http://schemas.microsoft.com/office/drawing/2014/main" val="321256149"/>
                    </a:ext>
                  </a:extLst>
                </a:gridCol>
                <a:gridCol w="1297859">
                  <a:extLst>
                    <a:ext uri="{9D8B030D-6E8A-4147-A177-3AD203B41FA5}">
                      <a16:colId xmlns:a16="http://schemas.microsoft.com/office/drawing/2014/main" val="4112890130"/>
                    </a:ext>
                  </a:extLst>
                </a:gridCol>
                <a:gridCol w="1312606">
                  <a:extLst>
                    <a:ext uri="{9D8B030D-6E8A-4147-A177-3AD203B41FA5}">
                      <a16:colId xmlns:a16="http://schemas.microsoft.com/office/drawing/2014/main" val="2263330443"/>
                    </a:ext>
                  </a:extLst>
                </a:gridCol>
                <a:gridCol w="1297858">
                  <a:extLst>
                    <a:ext uri="{9D8B030D-6E8A-4147-A177-3AD203B41FA5}">
                      <a16:colId xmlns:a16="http://schemas.microsoft.com/office/drawing/2014/main" val="1512755067"/>
                    </a:ext>
                  </a:extLst>
                </a:gridCol>
                <a:gridCol w="1076630">
                  <a:extLst>
                    <a:ext uri="{9D8B030D-6E8A-4147-A177-3AD203B41FA5}">
                      <a16:colId xmlns:a16="http://schemas.microsoft.com/office/drawing/2014/main" val="1120924321"/>
                    </a:ext>
                  </a:extLst>
                </a:gridCol>
              </a:tblGrid>
              <a:tr h="423013"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300" b="0" i="0" u="none" strike="noStrike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hu-HU" sz="1300" b="1" i="0" u="none" strike="noStrike" dirty="0">
                          <a:effectLst/>
                          <a:latin typeface="Arial"/>
                          <a:cs typeface="Arial"/>
                        </a:rPr>
                        <a:t>Adatok </a:t>
                      </a:r>
                      <a:r>
                        <a:rPr lang="hu-HU" sz="1300" b="1" i="0" u="none" strike="noStrike" dirty="0" err="1">
                          <a:effectLst/>
                          <a:latin typeface="Arial"/>
                          <a:cs typeface="Arial"/>
                        </a:rPr>
                        <a:t>eFt</a:t>
                      </a:r>
                      <a:r>
                        <a:rPr lang="hu-HU" sz="1300" b="1" i="0" u="none" strike="noStrike" dirty="0">
                          <a:effectLst/>
                          <a:latin typeface="Arial"/>
                          <a:cs typeface="Arial"/>
                        </a:rPr>
                        <a:t>-ban</a:t>
                      </a:r>
                    </a:p>
                  </a:txBody>
                  <a:tcPr marL="3249" marR="3249" marT="3249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232928"/>
                  </a:ext>
                </a:extLst>
              </a:tr>
              <a:tr h="1405787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Címszám</a:t>
                      </a:r>
                    </a:p>
                  </a:txBody>
                  <a:tcPr marL="3249" marR="3249" marT="3249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Rovatrend</a:t>
                      </a:r>
                    </a:p>
                  </a:txBody>
                  <a:tcPr marL="3249" marR="3249" marT="3249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Feladat megnevezése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2025. évi előirányzat  EVIN terv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2025. évi Önkorm.  Költségvetés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2025. évi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01-06. havi időarányos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előirányzat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2025. évi</a:t>
                      </a:r>
                    </a:p>
                    <a:p>
                      <a:pPr marL="0" algn="ctr" rtl="0" eaLnBrk="1" fontAlgn="ctr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01-03. havi tény    (EVIN)                    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2025. évi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04-06. havi tény    (EVIN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</a:t>
                      </a:r>
                    </a:p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Terv-Tény</a:t>
                      </a:r>
                    </a:p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eFt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Eltérés                              Terv/Tény (%)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3093499"/>
                  </a:ext>
                </a:extLst>
              </a:tr>
              <a:tr h="559356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5400</a:t>
                      </a: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Lakások és helyiségek bérbeadása, elidegenítése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4160577"/>
                  </a:ext>
                </a:extLst>
              </a:tr>
              <a:tr h="69057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5401</a:t>
                      </a: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K337.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0" i="0" u="none" strike="noStrike" dirty="0">
                          <a:effectLst/>
                          <a:latin typeface="Arial"/>
                          <a:cs typeface="Arial"/>
                        </a:rPr>
                        <a:t>Lakások bérbeadásával és értékesítésével kapcsolatos közvetlen kiadások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505 511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486 791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243 396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95 613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96 836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50 947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20,93%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9515834"/>
                  </a:ext>
                </a:extLst>
              </a:tr>
              <a:tr h="707342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5404</a:t>
                      </a: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effectLst/>
                          <a:latin typeface="Arial"/>
                          <a:cs typeface="Arial"/>
                        </a:rPr>
                        <a:t>K337.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0" i="0" u="none" strike="noStrike" dirty="0">
                          <a:effectLst/>
                          <a:latin typeface="Arial"/>
                          <a:cs typeface="Arial"/>
                        </a:rPr>
                        <a:t>Önkormányzati tulajdonú ingatlanok és helyiségek bérbeadásával és értékesítésével kapcsolatos közvetlen kiadások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341 150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hu-HU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328 450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164 225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49 280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51 633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63 382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38,59%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9437562"/>
                  </a:ext>
                </a:extLst>
              </a:tr>
              <a:tr h="602660">
                <a:tc>
                  <a:txBody>
                    <a:bodyPr/>
                    <a:lstStyle/>
                    <a:p>
                      <a:pPr algn="ctr" fontAlgn="ctr"/>
                      <a:endParaRPr lang="hu-HU" sz="1300" b="1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300" b="0" i="0" u="none" strike="noStrike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800" b="1" i="0" u="none" strike="noStrike" dirty="0">
                          <a:effectLst/>
                          <a:latin typeface="Arial"/>
                          <a:cs typeface="Arial"/>
                        </a:rPr>
                        <a:t>5401+5404 címszám összesen</a:t>
                      </a:r>
                    </a:p>
                  </a:txBody>
                  <a:tcPr marL="3249" marR="3249" marT="3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846 661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hu-HU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815 241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407 621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144 893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148 399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114 329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28,05%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5127908"/>
                  </a:ext>
                </a:extLst>
              </a:tr>
            </a:tbl>
          </a:graphicData>
        </a:graphic>
      </p:graphicFrame>
      <p:sp>
        <p:nvSpPr>
          <p:cNvPr id="11" name="Dia számának helye 10">
            <a:extLst>
              <a:ext uri="{FF2B5EF4-FFF2-40B4-BE49-F238E27FC236}">
                <a16:creationId xmlns:a16="http://schemas.microsoft.com/office/drawing/2014/main" id="{79CC56E6-899D-25B1-CF92-50B67728C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263749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774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95400" y="2991816"/>
            <a:ext cx="16002000" cy="6066630"/>
            <a:chOff x="0" y="0"/>
            <a:chExt cx="3960183" cy="96381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960183" cy="963819"/>
            </a:xfrm>
            <a:custGeom>
              <a:avLst/>
              <a:gdLst/>
              <a:ahLst/>
              <a:cxnLst/>
              <a:rect l="l" t="t" r="r" b="b"/>
              <a:pathLst>
                <a:path w="3960183" h="963819">
                  <a:moveTo>
                    <a:pt x="5926" y="0"/>
                  </a:moveTo>
                  <a:lnTo>
                    <a:pt x="3954257" y="0"/>
                  </a:lnTo>
                  <a:cubicBezTo>
                    <a:pt x="3955829" y="0"/>
                    <a:pt x="3957336" y="624"/>
                    <a:pt x="3958448" y="1736"/>
                  </a:cubicBezTo>
                  <a:cubicBezTo>
                    <a:pt x="3959559" y="2847"/>
                    <a:pt x="3960183" y="4354"/>
                    <a:pt x="3960183" y="5926"/>
                  </a:cubicBezTo>
                  <a:lnTo>
                    <a:pt x="3960183" y="957893"/>
                  </a:lnTo>
                  <a:cubicBezTo>
                    <a:pt x="3960183" y="959464"/>
                    <a:pt x="3959559" y="960972"/>
                    <a:pt x="3958448" y="962083"/>
                  </a:cubicBezTo>
                  <a:cubicBezTo>
                    <a:pt x="3957336" y="963194"/>
                    <a:pt x="3955829" y="963819"/>
                    <a:pt x="3954257" y="963819"/>
                  </a:cubicBezTo>
                  <a:lnTo>
                    <a:pt x="5926" y="963819"/>
                  </a:lnTo>
                  <a:cubicBezTo>
                    <a:pt x="4354" y="963819"/>
                    <a:pt x="2847" y="963194"/>
                    <a:pt x="1736" y="962083"/>
                  </a:cubicBezTo>
                  <a:cubicBezTo>
                    <a:pt x="624" y="960972"/>
                    <a:pt x="0" y="959464"/>
                    <a:pt x="0" y="957893"/>
                  </a:cubicBezTo>
                  <a:lnTo>
                    <a:pt x="0" y="5926"/>
                  </a:lnTo>
                  <a:cubicBezTo>
                    <a:pt x="0" y="4354"/>
                    <a:pt x="624" y="2847"/>
                    <a:pt x="1736" y="1736"/>
                  </a:cubicBezTo>
                  <a:cubicBezTo>
                    <a:pt x="2847" y="624"/>
                    <a:pt x="4354" y="0"/>
                    <a:pt x="5926" y="0"/>
                  </a:cubicBezTo>
                  <a:close/>
                </a:path>
              </a:pathLst>
            </a:custGeom>
            <a:solidFill>
              <a:srgbClr val="FFDF8E"/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9" name="Szövegdoboz 8">
            <a:extLst>
              <a:ext uri="{FF2B5EF4-FFF2-40B4-BE49-F238E27FC236}">
                <a16:creationId xmlns:a16="http://schemas.microsoft.com/office/drawing/2014/main" id="{A45141C6-5054-AA2A-3428-66C97D6716D3}"/>
              </a:ext>
            </a:extLst>
          </p:cNvPr>
          <p:cNvSpPr txBox="1"/>
          <p:nvPr/>
        </p:nvSpPr>
        <p:spPr>
          <a:xfrm>
            <a:off x="1143000" y="1025485"/>
            <a:ext cx="16154400" cy="129266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hu-HU" sz="5000" dirty="0">
                <a:solidFill>
                  <a:schemeClr val="bg1"/>
                </a:solidFill>
                <a:latin typeface="Arial Black" panose="020B0A04020102020204" pitchFamily="34" charset="0"/>
                <a:cs typeface="Martel Heavy" panose="020B0604020202020204" charset="-18"/>
              </a:rPr>
              <a:t>Tartalom </a:t>
            </a:r>
          </a:p>
          <a:p>
            <a:endParaRPr lang="hu-HU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54F14B1E-6D2B-AFB2-CB11-AC73A2E6B35A}"/>
              </a:ext>
            </a:extLst>
          </p:cNvPr>
          <p:cNvSpPr txBox="1"/>
          <p:nvPr/>
        </p:nvSpPr>
        <p:spPr>
          <a:xfrm>
            <a:off x="1981200" y="3714839"/>
            <a:ext cx="14630400" cy="432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hu-HU" sz="3500" spc="56" dirty="0">
                <a:latin typeface="Arial Black" panose="020B0A04020102020204" pitchFamily="34" charset="0"/>
                <a:cs typeface="Martel Heavy" panose="020B0604020202020204" charset="-18"/>
              </a:rPr>
              <a:t>Lakásgazdálkodás	</a:t>
            </a:r>
          </a:p>
          <a:p>
            <a:pPr>
              <a:spcBef>
                <a:spcPts val="600"/>
              </a:spcBef>
            </a:pPr>
            <a:r>
              <a:rPr lang="hu-HU" sz="3500" spc="56" dirty="0">
                <a:latin typeface="Arial Black" panose="020B0A04020102020204" pitchFamily="34" charset="0"/>
                <a:cs typeface="Martel Heavy" panose="020B0604020202020204" charset="-18"/>
              </a:rPr>
              <a:t>Helyiséggazdálkodás</a:t>
            </a:r>
          </a:p>
          <a:p>
            <a:pPr>
              <a:spcBef>
                <a:spcPts val="600"/>
              </a:spcBef>
            </a:pPr>
            <a:r>
              <a:rPr lang="hu-HU" sz="3500" spc="56" dirty="0">
                <a:latin typeface="Arial Black" panose="020B0A04020102020204" pitchFamily="34" charset="0"/>
                <a:cs typeface="Martel Heavy" panose="020B0604020202020204" charset="-18"/>
              </a:rPr>
              <a:t>Önkormányzati ingatlanok értékesítése</a:t>
            </a:r>
          </a:p>
          <a:p>
            <a:pPr>
              <a:spcBef>
                <a:spcPts val="600"/>
              </a:spcBef>
            </a:pPr>
            <a:r>
              <a:rPr lang="hu-HU" sz="3500" spc="56" dirty="0">
                <a:latin typeface="Arial Black" panose="020B0A04020102020204" pitchFamily="34" charset="0"/>
                <a:cs typeface="Martel Heavy" panose="020B0604020202020204" charset="-18"/>
              </a:rPr>
              <a:t>Ingatlanok karbantartása, üzemeltetése és felújítása</a:t>
            </a:r>
          </a:p>
          <a:p>
            <a:pPr>
              <a:spcBef>
                <a:spcPts val="600"/>
              </a:spcBef>
            </a:pPr>
            <a:r>
              <a:rPr lang="hu-HU" sz="3500" spc="56" dirty="0">
                <a:latin typeface="Arial Black" panose="020B0A04020102020204" pitchFamily="34" charset="0"/>
                <a:cs typeface="Martel Heavy" panose="020B0604020202020204" charset="-18"/>
              </a:rPr>
              <a:t>Bérleményellenőrzés	</a:t>
            </a:r>
          </a:p>
          <a:p>
            <a:pPr>
              <a:spcBef>
                <a:spcPts val="600"/>
              </a:spcBef>
            </a:pPr>
            <a:r>
              <a:rPr lang="hu-HU" sz="3500" spc="56" dirty="0">
                <a:latin typeface="Arial Black" panose="020B0A04020102020204" pitchFamily="34" charset="0"/>
                <a:cs typeface="Martel Heavy" panose="020B0604020202020204" charset="-18"/>
              </a:rPr>
              <a:t>Behajtási tevékenység, követeléskezelés</a:t>
            </a:r>
          </a:p>
          <a:p>
            <a:pPr>
              <a:spcBef>
                <a:spcPts val="600"/>
              </a:spcBef>
            </a:pPr>
            <a:r>
              <a:rPr lang="hu-HU" sz="3500" spc="56" dirty="0">
                <a:latin typeface="Arial Black" panose="020B0A04020102020204" pitchFamily="34" charset="0"/>
                <a:cs typeface="Martel Heavy" panose="020B0604020202020204" charset="-18"/>
              </a:rPr>
              <a:t>Ingatlangazdálkodási előirányzatok</a:t>
            </a:r>
          </a:p>
        </p:txBody>
      </p:sp>
      <p:pic>
        <p:nvPicPr>
          <p:cNvPr id="5" name="Kép 4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03F4FCBD-D737-1B3E-48A0-0B83B555E8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sp>
        <p:nvSpPr>
          <p:cNvPr id="14" name="Dia számának helye 13">
            <a:extLst>
              <a:ext uri="{FF2B5EF4-FFF2-40B4-BE49-F238E27FC236}">
                <a16:creationId xmlns:a16="http://schemas.microsoft.com/office/drawing/2014/main" id="{E3B443AD-EAF5-050B-F56E-593C3D410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53400" y="945988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5663"/>
            </a:stretch>
          </a:blipFill>
        </p:spPr>
        <p:txBody>
          <a:bodyPr/>
          <a:lstStyle/>
          <a:p>
            <a:endParaRPr lang="hu-HU"/>
          </a:p>
        </p:txBody>
      </p:sp>
      <p:sp>
        <p:nvSpPr>
          <p:cNvPr id="7" name="TextBox 7"/>
          <p:cNvSpPr txBox="1"/>
          <p:nvPr/>
        </p:nvSpPr>
        <p:spPr>
          <a:xfrm>
            <a:off x="3178363" y="3467100"/>
            <a:ext cx="11931274" cy="12269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99"/>
              </a:lnSpc>
            </a:pPr>
            <a:r>
              <a:rPr lang="hu-HU" sz="5000">
                <a:solidFill>
                  <a:schemeClr val="bg1"/>
                </a:solidFill>
                <a:latin typeface="Arial Black" panose="020B0A04020102020204" pitchFamily="34" charset="0"/>
                <a:cs typeface="Martel Heavy" panose="020B0604020202020204" charset="-18"/>
              </a:rPr>
              <a:t>Köszönjük a figyelmet!</a:t>
            </a:r>
            <a:endParaRPr lang="en-US" sz="50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Kép 2" descr="A képen Betűtípus, szöveg, Grafika, képernyőkép látható&#10;&#10;Automatikusan generált leírás">
            <a:extLst>
              <a:ext uri="{FF2B5EF4-FFF2-40B4-BE49-F238E27FC236}">
                <a16:creationId xmlns:a16="http://schemas.microsoft.com/office/drawing/2014/main" id="{509307FE-606F-5CAF-2812-21227625EB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52836"/>
            <a:ext cx="3505200" cy="1204514"/>
          </a:xfrm>
          <a:prstGeom prst="rect">
            <a:avLst/>
          </a:prstGeom>
        </p:spPr>
      </p:pic>
      <p:sp>
        <p:nvSpPr>
          <p:cNvPr id="11" name="Dia számának helye 10">
            <a:extLst>
              <a:ext uri="{FF2B5EF4-FFF2-40B4-BE49-F238E27FC236}">
                <a16:creationId xmlns:a16="http://schemas.microsoft.com/office/drawing/2014/main" id="{8809442F-AA6B-756C-EADE-4A4D51FD9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48600" y="9334500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165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FDFAFC-ABB1-E9FE-CF5E-81236CD79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29C3DB95-6F7E-A685-C8CB-63C63F0FF202}"/>
              </a:ext>
            </a:extLst>
          </p:cNvPr>
          <p:cNvSpPr txBox="1"/>
          <p:nvPr/>
        </p:nvSpPr>
        <p:spPr>
          <a:xfrm>
            <a:off x="5562600" y="326765"/>
            <a:ext cx="10820400" cy="1019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74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5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Lakásgazdálkodás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F7D53875-A438-4751-1583-0AF3D2901E63}"/>
              </a:ext>
            </a:extLst>
          </p:cNvPr>
          <p:cNvSpPr txBox="1"/>
          <p:nvPr/>
        </p:nvSpPr>
        <p:spPr>
          <a:xfrm>
            <a:off x="5348250" y="1345956"/>
            <a:ext cx="11872949" cy="2846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500" b="1" i="0" u="none" strike="noStrike" kern="1200" cap="none" spc="1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.  </a:t>
            </a:r>
            <a:endParaRPr lang="hu-HU" sz="2500" b="1" i="0" u="none" strike="noStrike" kern="1200" cap="none" spc="113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hu-HU" sz="2500" b="1" i="0" u="none" strike="noStrike" kern="1200" cap="none" spc="113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hu-HU" sz="2500" b="1" i="0" u="none" strike="noStrike" kern="1200" cap="none" spc="113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2500" b="1" i="0" u="none" strike="noStrike" kern="1200" cap="none" spc="113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ts val="256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2500" b="1" i="0" u="none" strike="noStrike" kern="1200" cap="none" spc="113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256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2500" b="1" i="0" u="none" strike="noStrike" kern="1200" cap="none" spc="113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Kép 8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3D40FD39-280F-44D7-D6FD-352FF27D86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81400" y="9505355"/>
            <a:ext cx="3138556" cy="757400"/>
          </a:xfrm>
          <a:prstGeom prst="rect">
            <a:avLst/>
          </a:prstGeom>
        </p:spPr>
      </p:pic>
      <p:sp>
        <p:nvSpPr>
          <p:cNvPr id="7" name="Freeform 2">
            <a:extLst>
              <a:ext uri="{FF2B5EF4-FFF2-40B4-BE49-F238E27FC236}">
                <a16:creationId xmlns:a16="http://schemas.microsoft.com/office/drawing/2014/main" id="{F4ED91CC-F222-AC04-13A2-54723E038A1D}"/>
              </a:ext>
            </a:extLst>
          </p:cNvPr>
          <p:cNvSpPr/>
          <p:nvPr/>
        </p:nvSpPr>
        <p:spPr>
          <a:xfrm>
            <a:off x="0" y="24245"/>
            <a:ext cx="4905407" cy="10262755"/>
          </a:xfrm>
          <a:custGeom>
            <a:avLst/>
            <a:gdLst/>
            <a:ahLst/>
            <a:cxnLst/>
            <a:rect l="l" t="t" r="r" b="b"/>
            <a:pathLst>
              <a:path w="12375338" h="11571890">
                <a:moveTo>
                  <a:pt x="0" y="0"/>
                </a:moveTo>
                <a:lnTo>
                  <a:pt x="12375338" y="0"/>
                </a:lnTo>
                <a:lnTo>
                  <a:pt x="12375338" y="11571890"/>
                </a:lnTo>
                <a:lnTo>
                  <a:pt x="0" y="115718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</a:blip>
            <a:stretch>
              <a:fillRect l="-316308" t="-15592" r="-173869" b="-42910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Kép 7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478A77B3-5C9D-2EF3-3CA6-74FACCF830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00" y="9184400"/>
            <a:ext cx="3138556" cy="757400"/>
          </a:xfrm>
          <a:prstGeom prst="rect">
            <a:avLst/>
          </a:prstGeom>
        </p:spPr>
      </p:pic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FC784F0E-5E0B-1E00-83A7-C86C12061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53400" y="9595110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3</a:t>
            </a:fld>
            <a:endParaRPr lang="en-US"/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01E37424-6494-E8E5-2102-2641A069353B}"/>
              </a:ext>
            </a:extLst>
          </p:cNvPr>
          <p:cNvSpPr txBox="1"/>
          <p:nvPr/>
        </p:nvSpPr>
        <p:spPr>
          <a:xfrm>
            <a:off x="5674441" y="1462303"/>
            <a:ext cx="10976487" cy="7402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2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Május</a:t>
            </a:r>
            <a:r>
              <a:rPr lang="hu-HU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u-HU" sz="2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1-jén hatályba lépett Erzsébetváros új lakásrendelete, a bérleti díjakkal és a rendeleti szabályokkal kapcsolatos változásokról minden bérlőnket előzetesen tájékoztattuk.</a:t>
            </a:r>
          </a:p>
          <a:p>
            <a:pPr algn="just"/>
            <a:endParaRPr lang="hu-HU" sz="2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 új rendeleti szabályozásra történő átállás problémamentesen lezajlott, a belső dokumentumok és eljárásrendek a megváltozott szabályoknak megfelelően átdolgozásra kerültek. </a:t>
            </a:r>
          </a:p>
          <a:p>
            <a:pPr algn="just"/>
            <a:endParaRPr lang="hu-HU" sz="2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Pénzügyi és Kerületfejlesztési Bizottság tagjaival együttműködésben módosítottuk a korábbi pályázati rendszerünket, lehetőséget biztosítva a pályázatok papíralapú beadására és a pályázatok hiánypótlására is. A pályázati pontrendszer is átdolgozásra került, melynek elsődleges célja az Erzsébetvárosban régóta élő lakók, a fiatalok és a kiskorú gyermekkel költöző személyek támogatása. </a:t>
            </a:r>
          </a:p>
          <a:p>
            <a:pPr algn="just"/>
            <a:endParaRPr lang="hu-HU" sz="2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hu-HU" sz="2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Humánszolgáltató Irodával közösen kidolgoztuk a szociális rendeletben új támogatási formaként elfogadott lakbértámogatás megállapításával kapcsolatos eljárásrend és együttműködés szabályait.</a:t>
            </a:r>
          </a:p>
        </p:txBody>
      </p:sp>
    </p:spTree>
    <p:extLst>
      <p:ext uri="{BB962C8B-B14F-4D97-AF65-F5344CB8AC3E}">
        <p14:creationId xmlns:p14="http://schemas.microsoft.com/office/powerpoint/2010/main" val="1316993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933D65-E21E-6DA0-AEE0-AC121A44C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2C917BB7-65D8-D915-0738-BFA858DDE9BE}"/>
              </a:ext>
            </a:extLst>
          </p:cNvPr>
          <p:cNvSpPr txBox="1"/>
          <p:nvPr/>
        </p:nvSpPr>
        <p:spPr>
          <a:xfrm>
            <a:off x="5440680" y="326765"/>
            <a:ext cx="11780520" cy="1019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749"/>
              </a:lnSpc>
            </a:pPr>
            <a:r>
              <a:rPr lang="hu-HU" sz="5000" dirty="0">
                <a:solidFill>
                  <a:srgbClr val="FFFFFF"/>
                </a:solidFill>
                <a:latin typeface="Arial Black" panose="020B0A04020102020204" pitchFamily="34" charset="0"/>
              </a:rPr>
              <a:t>Lakásgazdálkodás</a:t>
            </a:r>
            <a:endParaRPr lang="en-US" sz="50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9B46EF2F-4993-8E4B-DE6B-9472773CBDB2}"/>
              </a:ext>
            </a:extLst>
          </p:cNvPr>
          <p:cNvSpPr txBox="1"/>
          <p:nvPr/>
        </p:nvSpPr>
        <p:spPr>
          <a:xfrm>
            <a:off x="5512947" y="1667796"/>
            <a:ext cx="11887200" cy="93166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PKB ülésekre 2025. II. negyedévben 38 db előterjesztést készítettünk.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lakást adtunk bérbe és 11 lakás visszavételére került sor,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Péterfy S. u. 43. szám alatti épületből a bontásra kerülő épületszárnyból - 1 bérlő kivételével - megtörtént a lakók elhelyezése.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rászorulók részére történő használatba adás céljából 4 lakásra kötöttünk szerződést alapítványokkal,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szolgálati lakásra vonatkozóan történt szerződéskötés,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befejeződött az akadálymentes lakások átadása,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május 12-én kiírásra került  a 2025. I. Bérlakás pályázat, mely 22 db lakást tartalmazott, a pályázati felhívásra összesen 78 db pályázat érkezett, 13 db esetében volt szükséges hiánypótlás,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jelenleg is zajlik a pályázatok tartalmi értékelése, az eredményhirdetésre a PKB augusztusi ülésén kerül sor,</a:t>
            </a: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5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előkészítés alatt áll a következő bérlakás pályázat kiírása, erre várhatóan szeptember hónapban kerül sor.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hu-HU" sz="2500" b="1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hu-HU" sz="2500" b="1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ts val="2564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hu-HU" sz="2500" b="1" u="none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ts val="2564"/>
              </a:lnSpc>
              <a:spcBef>
                <a:spcPct val="0"/>
              </a:spcBef>
            </a:pPr>
            <a:endParaRPr lang="hu-HU" sz="2500" b="1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Kép 8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EB18885C-FA01-70CB-65FB-62E9B77C31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81400" y="9505355"/>
            <a:ext cx="3138556" cy="757400"/>
          </a:xfrm>
          <a:prstGeom prst="rect">
            <a:avLst/>
          </a:prstGeom>
        </p:spPr>
      </p:pic>
      <p:sp>
        <p:nvSpPr>
          <p:cNvPr id="7" name="Freeform 2">
            <a:extLst>
              <a:ext uri="{FF2B5EF4-FFF2-40B4-BE49-F238E27FC236}">
                <a16:creationId xmlns:a16="http://schemas.microsoft.com/office/drawing/2014/main" id="{151AD084-2E01-AC1A-C1EC-CE6AF34A27CF}"/>
              </a:ext>
            </a:extLst>
          </p:cNvPr>
          <p:cNvSpPr/>
          <p:nvPr/>
        </p:nvSpPr>
        <p:spPr>
          <a:xfrm>
            <a:off x="-104807" y="0"/>
            <a:ext cx="4905407" cy="10262755"/>
          </a:xfrm>
          <a:custGeom>
            <a:avLst/>
            <a:gdLst/>
            <a:ahLst/>
            <a:cxnLst/>
            <a:rect l="l" t="t" r="r" b="b"/>
            <a:pathLst>
              <a:path w="12375338" h="11571890">
                <a:moveTo>
                  <a:pt x="0" y="0"/>
                </a:moveTo>
                <a:lnTo>
                  <a:pt x="12375338" y="0"/>
                </a:lnTo>
                <a:lnTo>
                  <a:pt x="12375338" y="11571890"/>
                </a:lnTo>
                <a:lnTo>
                  <a:pt x="0" y="115718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</a:blip>
            <a:stretch>
              <a:fillRect l="-316308" t="-15592" r="-173869" b="-42910"/>
            </a:stretch>
          </a:blipFill>
        </p:spPr>
        <p:txBody>
          <a:bodyPr/>
          <a:lstStyle/>
          <a:p>
            <a:endParaRPr lang="hu-HU"/>
          </a:p>
        </p:txBody>
      </p:sp>
      <p:pic>
        <p:nvPicPr>
          <p:cNvPr id="8" name="Kép 7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96FAAA8E-E8DC-3EE5-227F-0B3F1B41BF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00" y="9184400"/>
            <a:ext cx="3138556" cy="757400"/>
          </a:xfrm>
          <a:prstGeom prst="rect">
            <a:avLst/>
          </a:prstGeom>
        </p:spPr>
      </p:pic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5F8BDE2A-9BD7-907A-16EA-F37037F78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10500" y="9505355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609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990600" y="988260"/>
            <a:ext cx="16764000" cy="12596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5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</a:rPr>
              <a:t>Lakásállomány komfortfokozat és </a:t>
            </a:r>
          </a:p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5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</a:rPr>
              <a:t>lakásméret megoszlás szerint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 Black" panose="020B0A04020102020204" pitchFamily="34" charset="0"/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1C7CBC57-FFD3-61C8-7430-B09E51557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pic>
        <p:nvPicPr>
          <p:cNvPr id="5" name="Kép 4" descr="A képen szöveg, Betűtípus, képernyőkép, Grafika látható&#10;&#10;Automatikusan generált leírás">
            <a:extLst>
              <a:ext uri="{FF2B5EF4-FFF2-40B4-BE49-F238E27FC236}">
                <a16:creationId xmlns:a16="http://schemas.microsoft.com/office/drawing/2014/main" id="{DBC89902-3E90-0F67-4AAE-04B0BE1171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0954" y="8996170"/>
            <a:ext cx="2987046" cy="1286259"/>
          </a:xfrm>
          <a:prstGeom prst="rect">
            <a:avLst/>
          </a:prstGeom>
        </p:spPr>
      </p:pic>
      <p:graphicFrame>
        <p:nvGraphicFramePr>
          <p:cNvPr id="4" name="Táblázat 3">
            <a:extLst>
              <a:ext uri="{FF2B5EF4-FFF2-40B4-BE49-F238E27FC236}">
                <a16:creationId xmlns:a16="http://schemas.microsoft.com/office/drawing/2014/main" id="{0DCD3D17-3DB1-A406-F935-8BC2272718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918249"/>
              </p:ext>
            </p:extLst>
          </p:nvPr>
        </p:nvGraphicFramePr>
        <p:xfrm>
          <a:off x="1447800" y="2453765"/>
          <a:ext cx="15087597" cy="6096000"/>
        </p:xfrm>
        <a:graphic>
          <a:graphicData uri="http://schemas.openxmlformats.org/drawingml/2006/table">
            <a:tbl>
              <a:tblPr/>
              <a:tblGrid>
                <a:gridCol w="2736927">
                  <a:extLst>
                    <a:ext uri="{9D8B030D-6E8A-4147-A177-3AD203B41FA5}">
                      <a16:colId xmlns:a16="http://schemas.microsoft.com/office/drawing/2014/main" val="4142365353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3971866024"/>
                    </a:ext>
                  </a:extLst>
                </a:gridCol>
                <a:gridCol w="948724">
                  <a:extLst>
                    <a:ext uri="{9D8B030D-6E8A-4147-A177-3AD203B41FA5}">
                      <a16:colId xmlns:a16="http://schemas.microsoft.com/office/drawing/2014/main" val="701490948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1282930013"/>
                    </a:ext>
                  </a:extLst>
                </a:gridCol>
                <a:gridCol w="948724">
                  <a:extLst>
                    <a:ext uri="{9D8B030D-6E8A-4147-A177-3AD203B41FA5}">
                      <a16:colId xmlns:a16="http://schemas.microsoft.com/office/drawing/2014/main" val="4245071850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2165392484"/>
                    </a:ext>
                  </a:extLst>
                </a:gridCol>
                <a:gridCol w="948724">
                  <a:extLst>
                    <a:ext uri="{9D8B030D-6E8A-4147-A177-3AD203B41FA5}">
                      <a16:colId xmlns:a16="http://schemas.microsoft.com/office/drawing/2014/main" val="3770048299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2689466435"/>
                    </a:ext>
                  </a:extLst>
                </a:gridCol>
                <a:gridCol w="983224">
                  <a:extLst>
                    <a:ext uri="{9D8B030D-6E8A-4147-A177-3AD203B41FA5}">
                      <a16:colId xmlns:a16="http://schemas.microsoft.com/office/drawing/2014/main" val="1523930585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131156165"/>
                    </a:ext>
                  </a:extLst>
                </a:gridCol>
                <a:gridCol w="948724">
                  <a:extLst>
                    <a:ext uri="{9D8B030D-6E8A-4147-A177-3AD203B41FA5}">
                      <a16:colId xmlns:a16="http://schemas.microsoft.com/office/drawing/2014/main" val="3486080045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3650527938"/>
                    </a:ext>
                  </a:extLst>
                </a:gridCol>
                <a:gridCol w="948724">
                  <a:extLst>
                    <a:ext uri="{9D8B030D-6E8A-4147-A177-3AD203B41FA5}">
                      <a16:colId xmlns:a16="http://schemas.microsoft.com/office/drawing/2014/main" val="2611567439"/>
                    </a:ext>
                  </a:extLst>
                </a:gridCol>
              </a:tblGrid>
              <a:tr h="3200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 június 30.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összkomfortos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komfortos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félkomfortos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komfortnélküli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szükséglakás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Összesen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9262341"/>
                  </a:ext>
                </a:extLst>
              </a:tr>
              <a:tr h="32000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db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%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9200047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piac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11,8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13,2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7639144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költségelvű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1129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66,7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22,6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35,7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4510625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szociális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4948357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máscélú haszn.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0606691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hasznosítható üres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hu-H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52,2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14,3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923202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nem hasznosítható üres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9384017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Összesen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1966261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9412588"/>
                  </a:ext>
                </a:extLst>
              </a:tr>
              <a:tr h="3360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2025. június 30.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összkomfortos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komfortos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félkomfortos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komfortnélküli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szükséglakás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Összesen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644979"/>
                  </a:ext>
                </a:extLst>
              </a:tr>
              <a:tr h="32000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</a:t>
                      </a:r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m</a:t>
                      </a:r>
                      <a:r>
                        <a:rPr lang="hu-HU" sz="16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</a:t>
                      </a:r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m</a:t>
                      </a:r>
                      <a:r>
                        <a:rPr lang="hu-HU" sz="16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</a:t>
                      </a:r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m</a:t>
                      </a:r>
                      <a:r>
                        <a:rPr lang="hu-HU" sz="16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</a:t>
                      </a:r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m</a:t>
                      </a:r>
                      <a:r>
                        <a:rPr lang="hu-HU" sz="17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</a:t>
                      </a:r>
                      <a:endParaRPr lang="hu-HU" sz="17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7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Össz</a:t>
                      </a:r>
                      <a:r>
                        <a:rPr lang="hu-HU" sz="1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Össz</a:t>
                      </a:r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m</a:t>
                      </a:r>
                      <a:r>
                        <a:rPr lang="hu-HU" sz="17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</a:t>
                      </a:r>
                      <a:endParaRPr lang="hu-HU" sz="17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Átlag m2</a:t>
                      </a:r>
                    </a:p>
                  </a:txBody>
                  <a:tcPr marL="9423" marR="9423" marT="94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2685112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piaci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70,5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9070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42,2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28,2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36,6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11145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43,2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2734468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költségelvű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5994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54667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48,4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4946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36,9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1123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31,2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21,1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67152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46,7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912650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szociális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49,5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1505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51,9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36,1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1956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48,9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8592903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máscélú </a:t>
                      </a:r>
                      <a:r>
                        <a:rPr lang="hu-HU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haszn</a:t>
                      </a:r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. 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43,9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42,6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2187011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hasznosítható üres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44,0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6672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43,9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1146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34,7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2614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31,5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19,5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10852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38,5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1909168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nem hasznosítható üres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5056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52,7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31,5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16,8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7276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42,8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262526"/>
                  </a:ext>
                </a:extLst>
              </a:tr>
              <a:tr h="32000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Összesen</a:t>
                      </a:r>
                    </a:p>
                  </a:txBody>
                  <a:tcPr marL="9423" marR="9423" marT="94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8033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77409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47,5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36,4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5043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31,7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18,8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98848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825711"/>
                  </a:ext>
                </a:extLst>
              </a:tr>
            </a:tbl>
          </a:graphicData>
        </a:graphic>
      </p:graphicFrame>
      <p:sp>
        <p:nvSpPr>
          <p:cNvPr id="12" name="Dia számának helye 11">
            <a:extLst>
              <a:ext uri="{FF2B5EF4-FFF2-40B4-BE49-F238E27FC236}">
                <a16:creationId xmlns:a16="http://schemas.microsoft.com/office/drawing/2014/main" id="{956C3ECE-4583-4E1D-15B6-6B3AC9794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945673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78C654-87A3-5FBD-BDEC-11CCBD3F0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7EF68AC1-1454-5878-037B-656A4175E8E2}"/>
              </a:ext>
            </a:extLst>
          </p:cNvPr>
          <p:cNvSpPr txBox="1"/>
          <p:nvPr/>
        </p:nvSpPr>
        <p:spPr>
          <a:xfrm>
            <a:off x="5352312" y="194029"/>
            <a:ext cx="11868887" cy="1005725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74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5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Helyiséggazdálkodás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F6F306E0-9DE8-5545-726D-60CEBFCBCC96}"/>
              </a:ext>
            </a:extLst>
          </p:cNvPr>
          <p:cNvSpPr txBox="1"/>
          <p:nvPr/>
        </p:nvSpPr>
        <p:spPr>
          <a:xfrm>
            <a:off x="5352312" y="1354121"/>
            <a:ext cx="12265128" cy="125408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>
              <a:lnSpc>
                <a:spcPct val="115000"/>
              </a:lnSpc>
              <a:spcAft>
                <a:spcPts val="800"/>
              </a:spcAft>
              <a:defRPr/>
            </a:pPr>
            <a:r>
              <a:rPr kumimoji="0" lang="hu-HU" sz="2200" b="1" i="0" u="none" strike="noStrike" kern="1200" cap="none" spc="11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.</a:t>
            </a:r>
            <a:r>
              <a:rPr lang="hu-HU" sz="22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Május 1-jén hatályba lépett Erzsébetváros új helyiségrendelete, illetve a helyiséggazdálkodási irányelveket, az övezeti besorolásokat és helyiségbérleti díjakat új alapokra helyező Képviselő-testületi határozat. </a:t>
            </a:r>
          </a:p>
          <a:p>
            <a:pPr lvl="0" algn="just">
              <a:lnSpc>
                <a:spcPct val="115000"/>
              </a:lnSpc>
              <a:spcAft>
                <a:spcPts val="800"/>
              </a:spcAft>
              <a:defRPr/>
            </a:pPr>
            <a:r>
              <a:rPr lang="hu-HU" sz="22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 új szabályozás:</a:t>
            </a: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hu-HU" sz="22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helyiség hasznosítási irányelveket új alapokra helyezi, illetve átdolgozza a korábbi övezeti besorolást, </a:t>
            </a: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hu-HU" sz="22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meghatározza a támogatott és nem támogatott bérlői tevékenységeket,</a:t>
            </a: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hu-HU" sz="22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meghatározza a  támogatott bérlői tevékenységekhez tartozó kedvezmény-rendszert,</a:t>
            </a: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hu-HU" sz="22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helyiségbérleti díjak és az azt csökkentő, illetve növelő tényezők számítását új alapokra helyezi.</a:t>
            </a: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endParaRPr lang="hu-HU" sz="1000" b="1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lnSpc>
                <a:spcPct val="115000"/>
              </a:lnSpc>
              <a:spcAft>
                <a:spcPts val="800"/>
              </a:spcAft>
              <a:defRPr/>
            </a:pPr>
            <a:r>
              <a:rPr lang="hu-HU" sz="22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határozat alapján megkezdődött a bérleti szerződések módosításának kezdeményezése azon bérlők esetében, ahol az új szabályok szerint magasabb bérleti díj állapítható meg. A bérleti díj emelkedése 558 bérleti szerződésből 566-ot érint, a 2. negyedévben 312 bérlő esetében kezdeményeztük a bérleti szerződés módosítását. </a:t>
            </a:r>
          </a:p>
          <a:p>
            <a:pPr lvl="0" algn="just">
              <a:lnSpc>
                <a:spcPct val="115000"/>
              </a:lnSpc>
              <a:spcAft>
                <a:spcPts val="800"/>
              </a:spcAft>
              <a:defRPr/>
            </a:pPr>
            <a:endParaRPr lang="hu-HU" sz="1000" b="1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lnSpc>
                <a:spcPct val="115000"/>
              </a:lnSpc>
              <a:spcAft>
                <a:spcPts val="800"/>
              </a:spcAft>
              <a:defRPr/>
            </a:pPr>
            <a:r>
              <a:rPr lang="hu-HU" sz="2200" b="1" spc="11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Ez idáig 189 bérlőtől kaptunk visszajelzést, ebből 172-en nyilatkoztak úgy, hogy az új bérleti díjat elfogadják. Ez havonta nettó 8.827.200 Ft többlet bevételt jelent az Önkormányzatnak.</a:t>
            </a:r>
            <a:endParaRPr lang="hu-HU" sz="2500" b="1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hu-HU" sz="2200" b="1" i="0" u="none" strike="noStrike" kern="1200" cap="none" spc="113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hu-HU" sz="2500" b="1" i="0" u="none" strike="noStrike" kern="1200" cap="none" spc="113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hu-HU" sz="2500" b="1" i="0" u="none" strike="noStrike" kern="1200" cap="none" spc="113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hu-HU" sz="2500" b="1" i="0" u="none" strike="noStrike" kern="1200" cap="none" spc="113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2500" b="1" i="0" u="none" strike="noStrike" kern="1200" cap="none" spc="113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ts val="256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u-HU" sz="2500" b="1" i="0" u="none" strike="noStrike" kern="1200" cap="none" spc="113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256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2500" b="1" i="0" u="none" strike="noStrike" kern="1200" cap="none" spc="113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Kép 8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7E1E4D37-50CD-1C6D-8CC7-7EB29BD0CE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81400" y="9505355"/>
            <a:ext cx="3138556" cy="757400"/>
          </a:xfrm>
          <a:prstGeom prst="rect">
            <a:avLst/>
          </a:prstGeom>
        </p:spPr>
      </p:pic>
      <p:sp>
        <p:nvSpPr>
          <p:cNvPr id="7" name="Freeform 2">
            <a:extLst>
              <a:ext uri="{FF2B5EF4-FFF2-40B4-BE49-F238E27FC236}">
                <a16:creationId xmlns:a16="http://schemas.microsoft.com/office/drawing/2014/main" id="{D98D15EF-E99E-86E2-8824-E513A9DBD8CD}"/>
              </a:ext>
            </a:extLst>
          </p:cNvPr>
          <p:cNvSpPr/>
          <p:nvPr/>
        </p:nvSpPr>
        <p:spPr>
          <a:xfrm>
            <a:off x="-1604154" y="12122"/>
            <a:ext cx="6415720" cy="10262755"/>
          </a:xfrm>
          <a:custGeom>
            <a:avLst/>
            <a:gdLst/>
            <a:ahLst/>
            <a:cxnLst/>
            <a:rect l="l" t="t" r="r" b="b"/>
            <a:pathLst>
              <a:path w="12375338" h="11571890">
                <a:moveTo>
                  <a:pt x="0" y="0"/>
                </a:moveTo>
                <a:lnTo>
                  <a:pt x="12375338" y="0"/>
                </a:lnTo>
                <a:lnTo>
                  <a:pt x="12375338" y="11571890"/>
                </a:lnTo>
                <a:lnTo>
                  <a:pt x="0" y="115718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</a:blip>
            <a:stretch>
              <a:fillRect l="-316308" t="-15592" r="-173869" b="-42910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Kép 7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F3196CB9-FDF7-7703-62B0-073FB635E7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9630" y="9470152"/>
            <a:ext cx="3138556" cy="757400"/>
          </a:xfrm>
          <a:prstGeom prst="rect">
            <a:avLst/>
          </a:prstGeom>
        </p:spPr>
      </p:pic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2CF77424-A016-B0FA-892E-259BA792E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96306" y="9505355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508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90600" y="828474"/>
            <a:ext cx="10668000" cy="10384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880"/>
              </a:lnSpc>
            </a:pPr>
            <a:r>
              <a:rPr lang="hu-HU" sz="5000" dirty="0">
                <a:solidFill>
                  <a:srgbClr val="FFFFFF"/>
                </a:solidFill>
                <a:latin typeface="Arial Black" panose="020B0A04020102020204" pitchFamily="34" charset="0"/>
              </a:rPr>
              <a:t>Helyiséggazdálkodás</a:t>
            </a:r>
            <a:endParaRPr lang="en-US" sz="50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0599" y="2781300"/>
            <a:ext cx="10778613" cy="72583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hu-HU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2025. II. negyedévben: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hu-HU" sz="25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 db korábban kihasználatlan, üres helyiség került bérbeadásra és 10 db helyiség visszavétele történt meg.</a:t>
            </a:r>
          </a:p>
          <a:p>
            <a:pPr algn="just"/>
            <a:endParaRPr lang="hu-HU" sz="25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 db helyiségpályázatot írtunk ki, 19 db helyiség versenyeztetési eljárás keretében történő bérbeadására vonatkozóan. A pályázati felhívásra 25  db pályázat érkezett be, a PKB 7 helyiség esetében hirdetett nyertest, a szerződések megkötése folyamatban van. </a:t>
            </a:r>
          </a:p>
          <a:p>
            <a:pPr lvl="0"/>
            <a:endParaRPr lang="hu-HU" sz="25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500" b="1" kern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 helyiséggazdálkodási feladatok ellátásával összefüggésben</a:t>
            </a:r>
            <a:r>
              <a:rPr lang="hu-HU" sz="2500" b="1" kern="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hu-HU" sz="2500" b="1" kern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 db Képviselő-testületi illetve 6 db </a:t>
            </a:r>
            <a:r>
              <a:rPr lang="hu-HU" sz="2500" b="1" kern="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Pénzügyi és Kerületfejlesztési Bizottsági előterjesztést</a:t>
            </a:r>
            <a:r>
              <a:rPr lang="hu-HU" sz="2500" b="1" kern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készítettünk.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hu-HU" sz="2500" b="1" kern="0" dirty="0">
              <a:solidFill>
                <a:schemeClr val="bg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500" b="1" kern="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Folytatódtak a Thököly úti önkormányzati tulajdonú üzlethelyiségek homlokzat és portál felújításával kapcsolatos munkálatok. </a:t>
            </a:r>
            <a:endParaRPr lang="en-US" sz="2500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hu-HU" sz="2500" b="1" kern="0" dirty="0">
              <a:solidFill>
                <a:schemeClr val="bg1"/>
              </a:solidFill>
              <a:effectLst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just"/>
            <a:endParaRPr lang="hu-HU" sz="2500" b="1" kern="0" dirty="0">
              <a:solidFill>
                <a:schemeClr val="bg1"/>
              </a:solidFill>
              <a:effectLst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ts val="2564"/>
              </a:lnSpc>
              <a:spcBef>
                <a:spcPct val="0"/>
              </a:spcBef>
            </a:pPr>
            <a:endParaRPr lang="en-US" sz="2500" u="none" spc="113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AADF2E94-6F85-9AC2-ADEF-A9923D7043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grpSp>
        <p:nvGrpSpPr>
          <p:cNvPr id="7" name="Group 4">
            <a:extLst>
              <a:ext uri="{FF2B5EF4-FFF2-40B4-BE49-F238E27FC236}">
                <a16:creationId xmlns:a16="http://schemas.microsoft.com/office/drawing/2014/main" id="{57DC2F55-C06F-2852-F2B8-A0D3B82A9829}"/>
              </a:ext>
            </a:extLst>
          </p:cNvPr>
          <p:cNvGrpSpPr>
            <a:grpSpLocks noChangeAspect="1"/>
          </p:cNvGrpSpPr>
          <p:nvPr/>
        </p:nvGrpSpPr>
        <p:grpSpPr>
          <a:xfrm>
            <a:off x="12268200" y="1028700"/>
            <a:ext cx="5486400" cy="8229600"/>
            <a:chOff x="0" y="0"/>
            <a:chExt cx="6350000" cy="952500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F40BC5D7-75F0-6715-DEAE-86082CB8273E}"/>
                </a:ext>
              </a:extLst>
            </p:cNvPr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62500" r="-62500"/>
              </a:stretch>
            </a:blipFill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3A326DCA-4FF9-AC99-C432-8D0BF6ED4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96200" y="945988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260285" y="647700"/>
            <a:ext cx="15508638" cy="12596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R="0" lvl="0" indent="0" fontAlgn="auto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>
                  <a:noFill/>
                </a:ln>
                <a:solidFill>
                  <a:srgbClr val="2E4D99"/>
                </a:solidFill>
                <a:effectLst/>
                <a:uLnTx/>
                <a:uFillTx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hu-HU" sz="5000" dirty="0">
                <a:solidFill>
                  <a:schemeClr val="tx2">
                    <a:lumMod val="75000"/>
                  </a:schemeClr>
                </a:solidFill>
              </a:rPr>
              <a:t>Helyiségállomány albetét funkció </a:t>
            </a:r>
          </a:p>
          <a:p>
            <a:pPr algn="ctr"/>
            <a:r>
              <a:rPr lang="hu-HU" sz="5000" dirty="0">
                <a:solidFill>
                  <a:schemeClr val="tx2">
                    <a:lumMod val="75000"/>
                  </a:schemeClr>
                </a:solidFill>
              </a:rPr>
              <a:t>és lakásméret megoszlás szerint</a:t>
            </a:r>
            <a:endParaRPr lang="en-US" sz="5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" name="Kép 1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FF6A9BD6-8BB5-95B1-68A1-5607F71078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7" y="9263749"/>
            <a:ext cx="3138556" cy="757400"/>
          </a:xfrm>
          <a:prstGeom prst="rect">
            <a:avLst/>
          </a:prstGeom>
        </p:spPr>
      </p:pic>
      <p:pic>
        <p:nvPicPr>
          <p:cNvPr id="4" name="Kép 3" descr="A képen szöveg, Betűtípus, képernyőkép, Grafika látható&#10;&#10;Automatikusan generált leírás">
            <a:extLst>
              <a:ext uri="{FF2B5EF4-FFF2-40B4-BE49-F238E27FC236}">
                <a16:creationId xmlns:a16="http://schemas.microsoft.com/office/drawing/2014/main" id="{8A759E95-711A-BB13-9459-8794B0F331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0954" y="8996170"/>
            <a:ext cx="2987046" cy="1286259"/>
          </a:xfrm>
          <a:prstGeom prst="rect">
            <a:avLst/>
          </a:prstGeom>
        </p:spPr>
      </p:pic>
      <p:graphicFrame>
        <p:nvGraphicFramePr>
          <p:cNvPr id="6" name="Táblázat 5">
            <a:extLst>
              <a:ext uri="{FF2B5EF4-FFF2-40B4-BE49-F238E27FC236}">
                <a16:creationId xmlns:a16="http://schemas.microsoft.com/office/drawing/2014/main" id="{B93E4DEC-0314-D0B3-7FDA-7D2E99F821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345081"/>
              </p:ext>
            </p:extLst>
          </p:nvPr>
        </p:nvGraphicFramePr>
        <p:xfrm>
          <a:off x="1066800" y="2476501"/>
          <a:ext cx="15702122" cy="5333997"/>
        </p:xfrm>
        <a:graphic>
          <a:graphicData uri="http://schemas.openxmlformats.org/drawingml/2006/table">
            <a:tbl>
              <a:tblPr/>
              <a:tblGrid>
                <a:gridCol w="2640940">
                  <a:extLst>
                    <a:ext uri="{9D8B030D-6E8A-4147-A177-3AD203B41FA5}">
                      <a16:colId xmlns:a16="http://schemas.microsoft.com/office/drawing/2014/main" val="3312724486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940678461"/>
                    </a:ext>
                  </a:extLst>
                </a:gridCol>
                <a:gridCol w="745618">
                  <a:extLst>
                    <a:ext uri="{9D8B030D-6E8A-4147-A177-3AD203B41FA5}">
                      <a16:colId xmlns:a16="http://schemas.microsoft.com/office/drawing/2014/main" val="606365822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97660691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106541943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241407497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124990388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515423548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650899411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971293783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3932508951"/>
                    </a:ext>
                  </a:extLst>
                </a:gridCol>
                <a:gridCol w="707053">
                  <a:extLst>
                    <a:ext uri="{9D8B030D-6E8A-4147-A177-3AD203B41FA5}">
                      <a16:colId xmlns:a16="http://schemas.microsoft.com/office/drawing/2014/main" val="590555412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987434792"/>
                    </a:ext>
                  </a:extLst>
                </a:gridCol>
                <a:gridCol w="797039">
                  <a:extLst>
                    <a:ext uri="{9D8B030D-6E8A-4147-A177-3AD203B41FA5}">
                      <a16:colId xmlns:a16="http://schemas.microsoft.com/office/drawing/2014/main" val="1351948443"/>
                    </a:ext>
                  </a:extLst>
                </a:gridCol>
                <a:gridCol w="771331">
                  <a:extLst>
                    <a:ext uri="{9D8B030D-6E8A-4147-A177-3AD203B41FA5}">
                      <a16:colId xmlns:a16="http://schemas.microsoft.com/office/drawing/2014/main" val="3565506583"/>
                    </a:ext>
                  </a:extLst>
                </a:gridCol>
                <a:gridCol w="771331">
                  <a:extLst>
                    <a:ext uri="{9D8B030D-6E8A-4147-A177-3AD203B41FA5}">
                      <a16:colId xmlns:a16="http://schemas.microsoft.com/office/drawing/2014/main" val="2058106045"/>
                    </a:ext>
                  </a:extLst>
                </a:gridCol>
                <a:gridCol w="912741">
                  <a:extLst>
                    <a:ext uri="{9D8B030D-6E8A-4147-A177-3AD203B41FA5}">
                      <a16:colId xmlns:a16="http://schemas.microsoft.com/office/drawing/2014/main" val="2813306644"/>
                    </a:ext>
                  </a:extLst>
                </a:gridCol>
                <a:gridCol w="681341">
                  <a:extLst>
                    <a:ext uri="{9D8B030D-6E8A-4147-A177-3AD203B41FA5}">
                      <a16:colId xmlns:a16="http://schemas.microsoft.com/office/drawing/2014/main" val="2149407786"/>
                    </a:ext>
                  </a:extLst>
                </a:gridCol>
                <a:gridCol w="861318">
                  <a:extLst>
                    <a:ext uri="{9D8B030D-6E8A-4147-A177-3AD203B41FA5}">
                      <a16:colId xmlns:a16="http://schemas.microsoft.com/office/drawing/2014/main" val="322856358"/>
                    </a:ext>
                  </a:extLst>
                </a:gridCol>
              </a:tblGrid>
              <a:tr h="83615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2025. június 30.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UTCAI FÖLDSZINT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UDVARI FÖLDSZINT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UTCAI PINCE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UDVARI PINCE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FÉLEMELET-EMELET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TETŐTÉR-PADLÁS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EGYEBEK (iskola, épület, trafó, terület, stb..)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GÉPKOCSI BEÁLLÓK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ÖSSZESEN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0998566"/>
                  </a:ext>
                </a:extLst>
              </a:tr>
              <a:tr h="334464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3029648"/>
                  </a:ext>
                </a:extLst>
              </a:tr>
              <a:tr h="334464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BÉRLŐS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883954"/>
                  </a:ext>
                </a:extLst>
              </a:tr>
              <a:tr h="334464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ÜRES - nem haszn.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595199"/>
                  </a:ext>
                </a:extLst>
              </a:tr>
              <a:tr h="334464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ÜRES - hasznosítható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011269"/>
                  </a:ext>
                </a:extLst>
              </a:tr>
              <a:tr h="334464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ÖSSZESEN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1 473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6272115"/>
                  </a:ext>
                </a:extLst>
              </a:tr>
              <a:tr h="334464">
                <a:tc>
                  <a:txBody>
                    <a:bodyPr/>
                    <a:lstStyle/>
                    <a:p>
                      <a:pPr algn="l" fontAlgn="b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624" marR="5624" marT="562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5901822"/>
                  </a:ext>
                </a:extLst>
              </a:tr>
              <a:tr h="81873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2025. június 30.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UTCAI FÖLDSZINT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UDVARI FÖLDSZINT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UTCAI PINCE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UDVARI PINCE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FÉLEMELET-EMELET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TETŐTÉR-PADLÁS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EGYEBEK (iskola, épület, trafó, terület, stb..)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GÉPKOCSI BEÁLLÓK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ÖSSZESEN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7861683"/>
                  </a:ext>
                </a:extLst>
              </a:tr>
              <a:tr h="334464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 m</a:t>
                      </a:r>
                      <a:r>
                        <a:rPr lang="hu-HU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 m</a:t>
                      </a:r>
                      <a:r>
                        <a:rPr lang="hu-HU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 m</a:t>
                      </a:r>
                      <a:r>
                        <a:rPr lang="hu-HU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</a:t>
                      </a:r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 m</a:t>
                      </a:r>
                      <a:r>
                        <a:rPr lang="hu-HU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</a:t>
                      </a:r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</a:t>
                      </a:r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 m</a:t>
                      </a:r>
                      <a:r>
                        <a:rPr lang="hu-HU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Átlag m</a:t>
                      </a:r>
                      <a:r>
                        <a:rPr lang="hu-HU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 m</a:t>
                      </a:r>
                      <a:r>
                        <a:rPr lang="hu-HU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0101161"/>
                  </a:ext>
                </a:extLst>
              </a:tr>
              <a:tr h="334464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BÉRLŐS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41 969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7 269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7 686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5 881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6 958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15 855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1 549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87 167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163891"/>
                  </a:ext>
                </a:extLst>
              </a:tr>
              <a:tr h="334464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ÜRES - nem </a:t>
                      </a:r>
                      <a:r>
                        <a:rPr lang="hu-HU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haszn</a:t>
                      </a:r>
                      <a:r>
                        <a:rPr lang="hu-H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1 862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3 088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7 619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9179022"/>
                  </a:ext>
                </a:extLst>
              </a:tr>
              <a:tr h="334464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ÜRES - hasznosítható</a:t>
                      </a:r>
                    </a:p>
                  </a:txBody>
                  <a:tcPr marL="5624" marR="5624" marT="56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6 997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3 364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29 717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17 779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1 127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1 841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61734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9313734"/>
                  </a:ext>
                </a:extLst>
              </a:tr>
              <a:tr h="334464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ÖSSZESEN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49 805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11 678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39 265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26 748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8 668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1 897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16 734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1 725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156 520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066565"/>
                  </a:ext>
                </a:extLst>
              </a:tr>
            </a:tbl>
          </a:graphicData>
        </a:graphic>
      </p:graphicFrame>
      <p:sp>
        <p:nvSpPr>
          <p:cNvPr id="12" name="Dia számának helye 11">
            <a:extLst>
              <a:ext uri="{FF2B5EF4-FFF2-40B4-BE49-F238E27FC236}">
                <a16:creationId xmlns:a16="http://schemas.microsoft.com/office/drawing/2014/main" id="{C7A791F4-18BC-667B-7C7E-D1492E605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9456736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5396549" y="372936"/>
            <a:ext cx="12183527" cy="21797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8880"/>
              </a:lnSpc>
              <a:defRPr sz="5400">
                <a:solidFill>
                  <a:srgbClr val="FFFFFF"/>
                </a:solidFill>
                <a:latin typeface="Arial Black" panose="020B0A040201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8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5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Ingatlanok értékesítése 2025</a:t>
            </a:r>
          </a:p>
          <a:p>
            <a:pPr marL="0" marR="0" lvl="0" indent="0" algn="l" defTabSz="914400" rtl="0" eaLnBrk="1" fontAlgn="auto" latinLnBrk="0" hangingPunct="1">
              <a:lnSpc>
                <a:spcPts val="8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9" name="Kép 8" descr="A képen szöveg, Betűtípus, képernyőkép, embléma látható&#10;&#10;Automatikusan generált leírás">
            <a:extLst>
              <a:ext uri="{FF2B5EF4-FFF2-40B4-BE49-F238E27FC236}">
                <a16:creationId xmlns:a16="http://schemas.microsoft.com/office/drawing/2014/main" id="{A8EA42B6-52F9-70C2-7A2C-6FF406CADD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00" y="9184400"/>
            <a:ext cx="3138556" cy="757400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CE68D564-402D-643A-E745-3AD608A2A47C}"/>
              </a:ext>
            </a:extLst>
          </p:cNvPr>
          <p:cNvSpPr txBox="1"/>
          <p:nvPr/>
        </p:nvSpPr>
        <p:spPr>
          <a:xfrm>
            <a:off x="5367052" y="1790700"/>
            <a:ext cx="12325703" cy="76944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hu-H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 első negyedévben megkezdtük a jelenlegi értékesítési gyakorlat felülvizsgálatát, illetve az értékesítésre szánt ingatlanok körének esetleges bővítésével kapcsolatos egyeztetéseket.</a:t>
            </a:r>
          </a:p>
          <a:p>
            <a:pPr lvl="0" algn="just">
              <a:defRPr/>
            </a:pPr>
            <a:endParaRPr lang="hu-HU" sz="2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defRPr/>
            </a:pPr>
            <a:r>
              <a:rPr lang="hu-H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 Önkormányzat jóváhagyása alapján az alábbi értékesítési eljárások vannak jelenleg folyamatban:</a:t>
            </a:r>
          </a:p>
          <a:p>
            <a:pPr lvl="0" algn="just">
              <a:defRPr/>
            </a:pPr>
            <a:endParaRPr lang="hu-HU" sz="2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hu-H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Holló u. 1. sz. alatti tetőtér árverési eljárás június 23. és július 24. között, kikiáltási ár: 317 M Ft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endParaRPr lang="hu-HU" sz="2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hu-H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további 5 db önkormányzati tetőtérre vonatkozó pályázati eljárás június 23. és augusztus 18 között, </a:t>
            </a:r>
            <a:r>
              <a:rPr lang="hu-HU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össz</a:t>
            </a:r>
            <a:r>
              <a:rPr lang="hu-H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kikiáltási ár: 194,8 M Ft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endParaRPr lang="hu-HU" sz="2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hu-H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 db alacsony komfortfokozatú, leromlott műszaki állapotú, gazdaságosan nem felújítható üres lakások vonatkozásában pályázati eljárás július 23. és augusztus 22. között, </a:t>
            </a:r>
            <a:r>
              <a:rPr lang="hu-HU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össz</a:t>
            </a:r>
            <a:r>
              <a:rPr lang="hu-H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kikiáltási ár: 632 M Ft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endParaRPr lang="hu-HU" sz="2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  <a:defRPr/>
            </a:pPr>
            <a:r>
              <a:rPr lang="hu-H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előkészítés alatt áll 35 db, bérbeadás útján nem hasznosítható üres pince pályázati eljárás keretében történő értékesítése.</a:t>
            </a:r>
            <a:r>
              <a:rPr kumimoji="0" lang="hu-HU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28A3B5F-6B7B-3122-B8F4-94BD82F82444}"/>
              </a:ext>
            </a:extLst>
          </p:cNvPr>
          <p:cNvGrpSpPr>
            <a:grpSpLocks noChangeAspect="1"/>
          </p:cNvGrpSpPr>
          <p:nvPr/>
        </p:nvGrpSpPr>
        <p:grpSpPr>
          <a:xfrm>
            <a:off x="-442844" y="-1028700"/>
            <a:ext cx="5071995" cy="11963400"/>
            <a:chOff x="2084235" y="-408558"/>
            <a:chExt cx="4265765" cy="10061732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F0AC4E80-12DD-6CB2-F73A-280B00D09C1E}"/>
                </a:ext>
              </a:extLst>
            </p:cNvPr>
            <p:cNvSpPr/>
            <p:nvPr/>
          </p:nvSpPr>
          <p:spPr>
            <a:xfrm>
              <a:off x="2084235" y="-408558"/>
              <a:ext cx="4265765" cy="10061732"/>
            </a:xfrm>
            <a:custGeom>
              <a:avLst/>
              <a:gdLst/>
              <a:ahLst/>
              <a:cxnLst/>
              <a:rect l="l" t="t" r="r" b="b"/>
              <a:pathLst>
                <a:path w="6350000" h="9525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3">
                <a:alphaModFix amt="80000"/>
              </a:blip>
              <a:stretch>
                <a:fillRect l="-130989" t="8280" r="-103734" b="-1056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3" name="Dia számának helye 12">
            <a:extLst>
              <a:ext uri="{FF2B5EF4-FFF2-40B4-BE49-F238E27FC236}">
                <a16:creationId xmlns:a16="http://schemas.microsoft.com/office/drawing/2014/main" id="{95B7981E-A7A8-E48A-9EB4-A8D735EBE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27026" y="9380537"/>
            <a:ext cx="2133600" cy="365125"/>
          </a:xfrm>
        </p:spPr>
        <p:txBody>
          <a:bodyPr/>
          <a:lstStyle/>
          <a:p>
            <a:pPr algn="ctr"/>
            <a:fld id="{B6F15528-21DE-4FAA-801E-634DDDAF4B2B}" type="slidenum">
              <a:rPr lang="en-US" smtClean="0"/>
              <a:pPr algn="ctr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677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</TotalTime>
  <Words>3138</Words>
  <Application>Microsoft Office PowerPoint</Application>
  <PresentationFormat>Egyéni</PresentationFormat>
  <Paragraphs>975</Paragraphs>
  <Slides>20</Slides>
  <Notes>4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5</vt:i4>
      </vt:variant>
      <vt:variant>
        <vt:lpstr>Téma</vt:lpstr>
      </vt:variant>
      <vt:variant>
        <vt:i4>2</vt:i4>
      </vt:variant>
      <vt:variant>
        <vt:lpstr>Diacímek</vt:lpstr>
      </vt:variant>
      <vt:variant>
        <vt:i4>20</vt:i4>
      </vt:variant>
    </vt:vector>
  </HeadingPairs>
  <TitlesOfParts>
    <vt:vector size="27" baseType="lpstr">
      <vt:lpstr>Arial</vt:lpstr>
      <vt:lpstr>Arial Black</vt:lpstr>
      <vt:lpstr>Aptos</vt:lpstr>
      <vt:lpstr>Calibri</vt:lpstr>
      <vt:lpstr>Symbol</vt:lpstr>
      <vt:lpstr>Office Theme</vt:lpstr>
      <vt:lpstr>1_Office Theme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Kimmel Anna</dc:creator>
  <cp:lastModifiedBy>Kalmár Attila</cp:lastModifiedBy>
  <cp:revision>89</cp:revision>
  <cp:lastPrinted>2025-09-16T13:46:46Z</cp:lastPrinted>
  <dcterms:created xsi:type="dcterms:W3CDTF">2006-08-16T00:00:00Z</dcterms:created>
  <dcterms:modified xsi:type="dcterms:W3CDTF">2025-09-18T11:06:36Z</dcterms:modified>
  <dc:identifier>DAFwNQ6k1sg</dc:identifier>
</cp:coreProperties>
</file>