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8" r:id="rId1"/>
    <p:sldMasterId id="2147483660" r:id="rId2"/>
  </p:sldMasterIdLst>
  <p:notesMasterIdLst>
    <p:notesMasterId r:id="rId23"/>
  </p:notesMasterIdLst>
  <p:handoutMasterIdLst>
    <p:handoutMasterId r:id="rId24"/>
  </p:handoutMasterIdLst>
  <p:sldIdLst>
    <p:sldId id="276" r:id="rId3"/>
    <p:sldId id="261" r:id="rId4"/>
    <p:sldId id="288" r:id="rId5"/>
    <p:sldId id="281" r:id="rId6"/>
    <p:sldId id="258" r:id="rId7"/>
    <p:sldId id="285" r:id="rId8"/>
    <p:sldId id="259" r:id="rId9"/>
    <p:sldId id="260" r:id="rId10"/>
    <p:sldId id="290" r:id="rId11"/>
    <p:sldId id="273" r:id="rId12"/>
    <p:sldId id="274" r:id="rId13"/>
    <p:sldId id="282" r:id="rId14"/>
    <p:sldId id="279" r:id="rId15"/>
    <p:sldId id="267" r:id="rId16"/>
    <p:sldId id="268" r:id="rId17"/>
    <p:sldId id="283" r:id="rId18"/>
    <p:sldId id="270" r:id="rId19"/>
    <p:sldId id="271" r:id="rId20"/>
    <p:sldId id="272" r:id="rId21"/>
    <p:sldId id="277" r:id="rId22"/>
  </p:sldIdLst>
  <p:sldSz cx="18288000" cy="10287000"/>
  <p:notesSz cx="6735763" cy="9866313"/>
  <p:embeddedFontLst>
    <p:embeddedFont>
      <p:font typeface="Arial Black" panose="020B0A04020102020204" pitchFamily="34" charset="0"/>
      <p:bold r:id="rId25"/>
    </p:embeddedFont>
    <p:embeddedFont>
      <p:font typeface="Verdana" panose="020B0604030504040204" pitchFamily="34" charset="0"/>
      <p:regular r:id="rId26"/>
      <p:bold r:id="rId27"/>
      <p:italic r:id="rId28"/>
      <p:boldItalic r:id="rId29"/>
    </p:embeddedFont>
    <p:embeddedFont>
      <p:font typeface="Calibri" panose="020F0502020204030204" pitchFamily="34" charset="0"/>
      <p:regular r:id="rId30"/>
      <p:bold r:id="rId31"/>
      <p:italic r:id="rId32"/>
      <p:boldItalic r:id="rId3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4D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3CC2C80-9C00-FB23-E29A-E5BDB73BD434}" v="63" dt="2025-06-04T09:58:09.370"/>
    <p1510:client id="{61EE08C1-1B5E-1752-940A-F2EC37C2131C}" v="372" dt="2025-06-04T14:14:11.788"/>
    <p1510:client id="{85374DDD-E28C-9F12-B2C7-9CF8A3E9FD27}" v="590" dt="2025-06-04T10:11:14.357"/>
    <p1510:client id="{86F863FA-CF22-3186-7FC8-2FF70A680116}" v="196" dt="2025-06-04T09:52:29.450"/>
    <p1510:client id="{889D5D65-4220-1FF4-27FE-B8F726007DB5}" v="1" dt="2025-06-04T10:18:20.220"/>
    <p1510:client id="{E41EC398-8811-20BF-84F2-5AE66AF0F03E}" v="108" dt="2025-06-04T09:56:05.301"/>
    <p1510:client id="{F6DCE1D3-BCE8-69A7-287D-807517634F2C}" v="183" dt="2025-06-04T09:53:17.92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534" y="-14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2.fntdata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1.fntdata"/><Relationship Id="rId33" Type="http://schemas.openxmlformats.org/officeDocument/2006/relationships/font" Target="fonts/font9.fntdata"/><Relationship Id="rId38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32" Type="http://schemas.openxmlformats.org/officeDocument/2006/relationships/font" Target="fonts/font8.fntdata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4.fntdata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7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>
            <a:extLst>
              <a:ext uri="{FF2B5EF4-FFF2-40B4-BE49-F238E27FC236}">
                <a16:creationId xmlns:a16="http://schemas.microsoft.com/office/drawing/2014/main" id="{E9D6FC6C-0AB9-22B8-69A2-E6B3AE9357F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6B72C912-DEA7-EDEB-BB0B-56BE49ED47F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722180-7C71-48D1-8630-E3EF05F1CED1}" type="datetimeFigureOut">
              <a:rPr lang="hu-HU" smtClean="0"/>
              <a:t>2025. 06. 11.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25A352D1-3330-435A-134F-68A2C357F32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AA90EC48-23B9-95BA-D35A-5161C411837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A2FD24-541A-41DF-8881-793E4C6D657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7359725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C3F399-D745-425B-961E-DA9521B203F9}" type="datetimeFigureOut">
              <a:rPr lang="hu-HU" smtClean="0"/>
              <a:t>2025. 06. 11.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4B154-2C22-4D7E-BB12-5B04F73DEBC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25152877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83F449-2B8C-ECF9-E433-EF81F3ECA7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>
            <a:extLst>
              <a:ext uri="{FF2B5EF4-FFF2-40B4-BE49-F238E27FC236}">
                <a16:creationId xmlns:a16="http://schemas.microsoft.com/office/drawing/2014/main" id="{61479B43-1CFA-7AE9-BDD9-5416BCD1AE3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>
            <a:extLst>
              <a:ext uri="{FF2B5EF4-FFF2-40B4-BE49-F238E27FC236}">
                <a16:creationId xmlns:a16="http://schemas.microsoft.com/office/drawing/2014/main" id="{042FD99B-D38E-B0E9-9759-B5BC7BAAA1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564140D9-42A1-22E0-9D0E-DB9135AB5B4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B4B154-2C22-4D7E-BB12-5B04F73DEBCC}" type="slidenum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89788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A9AA2A-4211-F8FF-9252-B282145860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>
            <a:extLst>
              <a:ext uri="{FF2B5EF4-FFF2-40B4-BE49-F238E27FC236}">
                <a16:creationId xmlns:a16="http://schemas.microsoft.com/office/drawing/2014/main" id="{E4D12526-4592-C686-6D25-A39AE65D647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>
            <a:extLst>
              <a:ext uri="{FF2B5EF4-FFF2-40B4-BE49-F238E27FC236}">
                <a16:creationId xmlns:a16="http://schemas.microsoft.com/office/drawing/2014/main" id="{E5D4F6D6-740C-7939-F108-C65870989B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3FA10BD2-BDD3-FD68-2E90-67A2972424B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B4B154-2C22-4D7E-BB12-5B04F73DEBCC}" type="slidenum">
              <a:rPr lang="hu-HU" smtClean="0"/>
              <a:t>4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BA56342-1B33-878C-6470-603EA99BE94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375734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62F0C7-CC74-7354-41C5-8B839978E9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>
            <a:extLst>
              <a:ext uri="{FF2B5EF4-FFF2-40B4-BE49-F238E27FC236}">
                <a16:creationId xmlns:a16="http://schemas.microsoft.com/office/drawing/2014/main" id="{E0EFAA3B-E464-B74F-AF03-8B4EBB30372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>
            <a:extLst>
              <a:ext uri="{FF2B5EF4-FFF2-40B4-BE49-F238E27FC236}">
                <a16:creationId xmlns:a16="http://schemas.microsoft.com/office/drawing/2014/main" id="{4C14BC28-975A-E4BE-A0C6-B1B9CF04C6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05787D50-F44F-2130-4266-10BE5921C5C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B4B154-2C22-4D7E-BB12-5B04F73DEBCC}" type="slidenum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12265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FA5116-A6C7-074E-034E-B9D87178A4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>
            <a:extLst>
              <a:ext uri="{FF2B5EF4-FFF2-40B4-BE49-F238E27FC236}">
                <a16:creationId xmlns:a16="http://schemas.microsoft.com/office/drawing/2014/main" id="{2FDEFF6B-F685-62DA-BBDA-CE40DDFD706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>
            <a:extLst>
              <a:ext uri="{FF2B5EF4-FFF2-40B4-BE49-F238E27FC236}">
                <a16:creationId xmlns:a16="http://schemas.microsoft.com/office/drawing/2014/main" id="{0A8DC719-0F91-9D35-6558-460F44DB51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1835A065-EB1A-AE3D-073B-47ABBE47E9E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B4B154-2C22-4D7E-BB12-5B04F73DEBCC}" type="slidenum">
              <a:rPr lang="hu-HU" smtClean="0"/>
              <a:t>16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9770AD03-1401-6BB3-116E-20AE2677252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707512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5B2B4-9500-4A26-B414-4BA7C742F872}" type="datetime1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D67CC-43CE-475F-9F18-F3AFC4DBCA3E}" type="datetime1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20163-FABF-427F-BC18-AB175C6D1C78}" type="datetime1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F024F-24DF-4C19-8C89-765418D86D29}" type="datetime1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6347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A94D5-C28E-4080-B1C8-3B1E630AC8CD}" type="datetime1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5336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FDDA3-0457-4875-A630-DD2F52BFA671}" type="datetime1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4906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41E90-30C7-4079-978A-CBBD651955A4}" type="datetime1">
              <a:rPr lang="en-US" smtClean="0"/>
              <a:t>6/11/2025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625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9717F-EAE9-4D76-B37B-B88A086D3201}" type="datetime1">
              <a:rPr lang="en-US" smtClean="0"/>
              <a:t>6/11/2025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198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F1460-71DF-4111-91B4-582DC7A347A0}" type="datetime1">
              <a:rPr lang="en-US" smtClean="0"/>
              <a:t>6/11/2025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3950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C91DF-A2B2-4CD0-83AA-AE31285B37BA}" type="datetime1">
              <a:rPr lang="en-US" smtClean="0"/>
              <a:t>6/11/2025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1165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9AC47-70E9-4131-97F6-9AB9293ACC99}" type="datetime1">
              <a:rPr lang="en-US" smtClean="0"/>
              <a:t>6/11/2025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743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CBCF9-2423-47E9-9636-E04CE1734EAA}" type="datetime1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9B96C-69F7-4739-BBDA-4F32A3CAA9C0}" type="datetime1">
              <a:rPr lang="en-US" smtClean="0"/>
              <a:t>6/11/2025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9716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7109F-E0C5-4113-8715-57587CA0489F}" type="datetime1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3985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42BDB-1DEE-4AE7-AD2D-D35867C64765}" type="datetime1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647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32944-BB96-4F0C-9550-61B7E75B9D41}" type="datetime1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C4860-CF48-4C60-9707-57EBF269EA16}" type="datetime1">
              <a:rPr lang="en-US" smtClean="0"/>
              <a:t>6/11/2025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464A9-EFE5-4019-ACAD-146591EC12D1}" type="datetime1">
              <a:rPr lang="en-US" smtClean="0"/>
              <a:t>6/11/2025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8B1F0-A60B-49C4-BCC7-028C219C13DF}" type="datetime1">
              <a:rPr lang="en-US" smtClean="0"/>
              <a:t>6/11/2025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7C774-3217-48C1-B7BD-D89BFABF104E}" type="datetime1">
              <a:rPr lang="en-US" smtClean="0"/>
              <a:t>6/11/2025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0C27C-06BE-4391-B25C-1613F96545A0}" type="datetime1">
              <a:rPr lang="en-US" smtClean="0"/>
              <a:t>6/11/2025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E46F7-32B9-4F84-B691-E5108ABA4F76}" type="datetime1">
              <a:rPr lang="en-US" smtClean="0"/>
              <a:t>6/11/2025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C30127-B124-4BD1-B8DA-C43CE0AAB823}" type="datetime1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4CD37D-CE44-40ED-8B6A-10FB87F85151}" type="datetime1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702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 t="-25663"/>
            </a:stretch>
          </a:blipFill>
        </p:spPr>
        <p:txBody>
          <a:bodyPr/>
          <a:lstStyle/>
          <a:p>
            <a:endParaRPr lang="hu-HU"/>
          </a:p>
        </p:txBody>
      </p:sp>
      <p:sp>
        <p:nvSpPr>
          <p:cNvPr id="7" name="TextBox 7"/>
          <p:cNvSpPr txBox="1"/>
          <p:nvPr/>
        </p:nvSpPr>
        <p:spPr>
          <a:xfrm>
            <a:off x="3178363" y="3314700"/>
            <a:ext cx="11931274" cy="23083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/>
            <a:r>
              <a:rPr lang="hu-HU" sz="5000">
                <a:solidFill>
                  <a:srgbClr val="FFDF8E"/>
                </a:solidFill>
                <a:latin typeface="Arial Black" panose="020B0A04020102020204" pitchFamily="34" charset="0"/>
                <a:cs typeface="Martel Heavy" panose="020B0604020202020204" charset="-18"/>
              </a:rPr>
              <a:t>EVIN Nonprofit Zrt.</a:t>
            </a:r>
            <a:r>
              <a:rPr lang="en-US" sz="5000">
                <a:solidFill>
                  <a:srgbClr val="FFFFFF"/>
                </a:solidFill>
                <a:latin typeface="Arial Black" panose="020B0A04020102020204" pitchFamily="34" charset="0"/>
              </a:rPr>
              <a:t> </a:t>
            </a:r>
            <a:r>
              <a:rPr lang="hu-HU" sz="5000">
                <a:solidFill>
                  <a:srgbClr val="FFFFFF"/>
                </a:solidFill>
                <a:latin typeface="Arial Black" panose="020B0A04020102020204" pitchFamily="34" charset="0"/>
              </a:rPr>
              <a:t>Ingatlangazdálkodási beszámoló</a:t>
            </a:r>
          </a:p>
          <a:p>
            <a:pPr algn="ctr"/>
            <a:r>
              <a:rPr lang="hu-HU" sz="5000">
                <a:solidFill>
                  <a:srgbClr val="FFDF8E"/>
                </a:solidFill>
                <a:latin typeface="Arial Black" panose="020B0A04020102020204" pitchFamily="34" charset="0"/>
              </a:rPr>
              <a:t>2025. I. negyedév</a:t>
            </a:r>
            <a:endParaRPr lang="en-US" sz="5000">
              <a:solidFill>
                <a:srgbClr val="FFDF8E"/>
              </a:solidFill>
              <a:latin typeface="Arial Black" panose="020B0A04020102020204" pitchFamily="34" charset="0"/>
            </a:endParaRPr>
          </a:p>
        </p:txBody>
      </p:sp>
      <p:pic>
        <p:nvPicPr>
          <p:cNvPr id="11" name="Kép 10" descr="A képen Betűtípus, szöveg, Grafika, képernyőkép látható&#10;&#10;Automatikusan generált leírás">
            <a:extLst>
              <a:ext uri="{FF2B5EF4-FFF2-40B4-BE49-F238E27FC236}">
                <a16:creationId xmlns:a16="http://schemas.microsoft.com/office/drawing/2014/main" id="{CA6A5F40-252D-4559-46AA-B07D05F356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452836"/>
            <a:ext cx="3505200" cy="1204514"/>
          </a:xfrm>
          <a:prstGeom prst="rect">
            <a:avLst/>
          </a:prstGeom>
        </p:spPr>
      </p:pic>
      <p:sp>
        <p:nvSpPr>
          <p:cNvPr id="10" name="Dia számának helye 9">
            <a:extLst>
              <a:ext uri="{FF2B5EF4-FFF2-40B4-BE49-F238E27FC236}">
                <a16:creationId xmlns:a16="http://schemas.microsoft.com/office/drawing/2014/main" id="{61E13E66-7EB9-4D8C-48D2-449D18165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96200" y="9486900"/>
            <a:ext cx="2133600" cy="365125"/>
          </a:xfrm>
        </p:spPr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5396550" y="372936"/>
            <a:ext cx="11658600" cy="21797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>
              <a:lnSpc>
                <a:spcPts val="8880"/>
              </a:lnSpc>
              <a:defRPr sz="5400">
                <a:solidFill>
                  <a:srgbClr val="FFFFFF"/>
                </a:solidFill>
                <a:latin typeface="Arial Black" panose="020B0A04020102020204" pitchFamily="34" charset="0"/>
              </a:defRPr>
            </a:lvl1pPr>
          </a:lstStyle>
          <a:p>
            <a:r>
              <a:rPr lang="hu-HU"/>
              <a:t>Ingatlanok értékesítése 2025</a:t>
            </a:r>
          </a:p>
          <a:p>
            <a:endParaRPr lang="en-US"/>
          </a:p>
        </p:txBody>
      </p:sp>
      <p:pic>
        <p:nvPicPr>
          <p:cNvPr id="9" name="Kép 8" descr="A képen szöveg, Betűtípus, képernyőkép, embléma látható&#10;&#10;Automatikusan generált leírás">
            <a:extLst>
              <a:ext uri="{FF2B5EF4-FFF2-40B4-BE49-F238E27FC236}">
                <a16:creationId xmlns:a16="http://schemas.microsoft.com/office/drawing/2014/main" id="{A8EA42B6-52F9-70C2-7A2C-6FF406CADDF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54200" y="9184400"/>
            <a:ext cx="3138556" cy="757400"/>
          </a:xfrm>
          <a:prstGeom prst="rect">
            <a:avLst/>
          </a:prstGeom>
        </p:spPr>
      </p:pic>
      <p:sp>
        <p:nvSpPr>
          <p:cNvPr id="6" name="Szövegdoboz 5">
            <a:extLst>
              <a:ext uri="{FF2B5EF4-FFF2-40B4-BE49-F238E27FC236}">
                <a16:creationId xmlns:a16="http://schemas.microsoft.com/office/drawing/2014/main" id="{CE68D564-402D-643A-E745-3AD608A2A47C}"/>
              </a:ext>
            </a:extLst>
          </p:cNvPr>
          <p:cNvSpPr txBox="1"/>
          <p:nvPr/>
        </p:nvSpPr>
        <p:spPr>
          <a:xfrm>
            <a:off x="5455478" y="2324100"/>
            <a:ext cx="10668000" cy="378020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lvl="0" algn="just">
              <a:spcBef>
                <a:spcPts val="600"/>
              </a:spcBef>
            </a:pPr>
            <a:r>
              <a:rPr lang="hu-HU" sz="2500" u="sng">
                <a:solidFill>
                  <a:schemeClr val="bg1"/>
                </a:solidFill>
                <a:effectLst/>
                <a:latin typeface="Arial"/>
                <a:ea typeface="Calibri"/>
                <a:cs typeface="Arial"/>
              </a:rPr>
              <a:t>2025. </a:t>
            </a:r>
            <a:r>
              <a:rPr lang="hu-HU" sz="2500" u="sng">
                <a:solidFill>
                  <a:schemeClr val="bg1"/>
                </a:solidFill>
                <a:latin typeface="Arial"/>
                <a:ea typeface="Calibri"/>
                <a:cs typeface="Arial"/>
              </a:rPr>
              <a:t>e</a:t>
            </a:r>
            <a:r>
              <a:rPr lang="hu-HU" sz="2500" u="sng">
                <a:solidFill>
                  <a:schemeClr val="bg1"/>
                </a:solidFill>
                <a:effectLst/>
                <a:latin typeface="Arial"/>
                <a:ea typeface="Calibri"/>
                <a:cs typeface="Arial"/>
              </a:rPr>
              <a:t>lső negyedé</a:t>
            </a:r>
            <a:r>
              <a:rPr lang="hu-HU" sz="2500" u="sng">
                <a:solidFill>
                  <a:schemeClr val="bg1"/>
                </a:solidFill>
                <a:latin typeface="Arial"/>
                <a:ea typeface="Calibri"/>
                <a:cs typeface="Arial"/>
              </a:rPr>
              <a:t>vben értékesítésre került</a:t>
            </a:r>
            <a:endParaRPr lang="hu-HU" sz="2500" u="sng">
              <a:solidFill>
                <a:schemeClr val="bg1"/>
              </a:solidFill>
              <a:effectLst/>
              <a:latin typeface="Arial"/>
              <a:ea typeface="Calibri"/>
              <a:cs typeface="Arial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hu-HU" sz="2500" b="1">
              <a:solidFill>
                <a:schemeClr val="bg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hu-HU" sz="250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hu-HU" sz="2500" b="1">
                <a:solidFill>
                  <a:schemeClr val="bg1"/>
                </a:solidFill>
                <a:latin typeface="Arial"/>
                <a:cs typeface="Arial"/>
              </a:rPr>
              <a:t>A 1135/2024. (XII.09.) PKB határozat alapján 1 db bérlős lakás került értékesítésére 28 530 000 Ft összegben, a vételár 20%-</a:t>
            </a:r>
            <a:r>
              <a:rPr lang="hu-HU" sz="2500" b="1" err="1">
                <a:solidFill>
                  <a:schemeClr val="bg1"/>
                </a:solidFill>
                <a:latin typeface="Arial"/>
                <a:cs typeface="Arial"/>
              </a:rPr>
              <a:t>ának</a:t>
            </a:r>
            <a:r>
              <a:rPr lang="hu-HU" sz="2500" b="1">
                <a:solidFill>
                  <a:schemeClr val="bg1"/>
                </a:solidFill>
                <a:latin typeface="Arial"/>
                <a:cs typeface="Arial"/>
              </a:rPr>
              <a:t> befizetése mellett 180 havi (15 év) részletfizetési megállapodással.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hu-HU" sz="2000" b="1">
              <a:solidFill>
                <a:schemeClr val="bg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hu-HU" sz="2000" b="1">
              <a:solidFill>
                <a:schemeClr val="bg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hu-HU" sz="2000" b="1">
              <a:solidFill>
                <a:schemeClr val="bg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28A3B5F-6B7B-3122-B8F4-94BD82F82444}"/>
              </a:ext>
            </a:extLst>
          </p:cNvPr>
          <p:cNvGrpSpPr>
            <a:grpSpLocks noChangeAspect="1"/>
          </p:cNvGrpSpPr>
          <p:nvPr/>
        </p:nvGrpSpPr>
        <p:grpSpPr>
          <a:xfrm>
            <a:off x="-442844" y="-1028700"/>
            <a:ext cx="5071995" cy="11963400"/>
            <a:chOff x="2084235" y="-408558"/>
            <a:chExt cx="4265765" cy="10061732"/>
          </a:xfrm>
        </p:grpSpPr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F0AC4E80-12DD-6CB2-F73A-280B00D09C1E}"/>
                </a:ext>
              </a:extLst>
            </p:cNvPr>
            <p:cNvSpPr/>
            <p:nvPr/>
          </p:nvSpPr>
          <p:spPr>
            <a:xfrm>
              <a:off x="2084235" y="-408558"/>
              <a:ext cx="4265765" cy="10061732"/>
            </a:xfrm>
            <a:custGeom>
              <a:avLst/>
              <a:gdLst/>
              <a:ahLst/>
              <a:cxnLst/>
              <a:rect l="l" t="t" r="r" b="b"/>
              <a:pathLst>
                <a:path w="6350000" h="9525000">
                  <a:moveTo>
                    <a:pt x="0" y="9042400"/>
                  </a:moveTo>
                  <a:lnTo>
                    <a:pt x="0" y="482600"/>
                  </a:lnTo>
                  <a:cubicBezTo>
                    <a:pt x="0" y="215900"/>
                    <a:pt x="215900" y="0"/>
                    <a:pt x="482600" y="0"/>
                  </a:cubicBezTo>
                  <a:lnTo>
                    <a:pt x="5867400" y="0"/>
                  </a:lnTo>
                  <a:cubicBezTo>
                    <a:pt x="6134100" y="0"/>
                    <a:pt x="6350000" y="217170"/>
                    <a:pt x="6350000" y="482600"/>
                  </a:cubicBezTo>
                  <a:lnTo>
                    <a:pt x="6350000" y="9042400"/>
                  </a:lnTo>
                  <a:cubicBezTo>
                    <a:pt x="6350000" y="9309100"/>
                    <a:pt x="6134100" y="9525000"/>
                    <a:pt x="5867400" y="9525000"/>
                  </a:cubicBezTo>
                  <a:lnTo>
                    <a:pt x="482600" y="9525000"/>
                  </a:lnTo>
                  <a:cubicBezTo>
                    <a:pt x="217170" y="9525000"/>
                    <a:pt x="0" y="9309100"/>
                    <a:pt x="0" y="9042400"/>
                  </a:cubicBezTo>
                  <a:close/>
                </a:path>
              </a:pathLst>
            </a:custGeom>
            <a:blipFill>
              <a:blip r:embed="rId3" cstate="print">
                <a:alphaModFix amt="8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 t="8280"/>
              </a:stretch>
            </a:blipFill>
          </p:spPr>
          <p:txBody>
            <a:bodyPr/>
            <a:lstStyle/>
            <a:p>
              <a:endParaRPr lang="hu-HU"/>
            </a:p>
          </p:txBody>
        </p:sp>
      </p:grpSp>
      <p:sp>
        <p:nvSpPr>
          <p:cNvPr id="13" name="Dia számának helye 12">
            <a:extLst>
              <a:ext uri="{FF2B5EF4-FFF2-40B4-BE49-F238E27FC236}">
                <a16:creationId xmlns:a16="http://schemas.microsoft.com/office/drawing/2014/main" id="{A2B6D2B3-0B5A-0007-9DC1-8D2942A54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24800" y="9380537"/>
            <a:ext cx="2133600" cy="365125"/>
          </a:xfrm>
        </p:spPr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6491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914401" y="912060"/>
            <a:ext cx="11201398" cy="125964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R="0" lvl="0" indent="0" fontAlgn="auto">
              <a:lnSpc>
                <a:spcPts val="4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5400" b="0" i="0" u="none" strike="noStrike" cap="none" spc="0" normalizeH="0" baseline="0">
                <a:ln>
                  <a:noFill/>
                </a:ln>
                <a:solidFill>
                  <a:srgbClr val="2E4D99"/>
                </a:solidFill>
                <a:effectLst/>
                <a:uLnTx/>
                <a:uFillTx/>
                <a:latin typeface="Arial Black" panose="020B0A04020102020204" pitchFamily="34" charset="0"/>
              </a:defRPr>
            </a:lvl1pPr>
          </a:lstStyle>
          <a:p>
            <a:pPr algn="ctr"/>
            <a:r>
              <a:rPr lang="hu-HU">
                <a:solidFill>
                  <a:schemeClr val="tx2">
                    <a:lumMod val="75000"/>
                  </a:schemeClr>
                </a:solidFill>
              </a:rPr>
              <a:t>Ingatlanok karbantartása, üzemeltetése </a:t>
            </a:r>
            <a:endParaRPr lang="en-US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914401" y="2324100"/>
            <a:ext cx="10896600" cy="546303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algn="just"/>
            <a:r>
              <a:rPr lang="hu-HU" sz="2500" u="sng" dirty="0">
                <a:solidFill>
                  <a:schemeClr val="tx2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Karbantartás - hibaelhárítás</a:t>
            </a:r>
          </a:p>
          <a:p>
            <a:pPr algn="just"/>
            <a:r>
              <a:rPr lang="hu-HU" sz="2000" b="1" dirty="0">
                <a:solidFill>
                  <a:schemeClr val="tx2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2025. </a:t>
            </a:r>
            <a:r>
              <a:rPr lang="hu-HU" sz="20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hu-HU" sz="2000" b="1" dirty="0">
                <a:solidFill>
                  <a:schemeClr val="tx2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lső negyedévében </a:t>
            </a:r>
            <a:r>
              <a:rPr lang="hu-HU" sz="20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10</a:t>
            </a:r>
            <a:r>
              <a:rPr lang="hu-HU" sz="2000" b="1" dirty="0">
                <a:solidFill>
                  <a:schemeClr val="tx2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5 db karbantartási és hibaelhárítási munka valósult meg</a:t>
            </a:r>
            <a:r>
              <a:rPr lang="hu-HU" sz="20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hu-HU" sz="2000" b="1" dirty="0" err="1">
                <a:solidFill>
                  <a:schemeClr val="tx2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br</a:t>
            </a:r>
            <a:r>
              <a:rPr lang="hu-HU" sz="2000" b="1" dirty="0">
                <a:solidFill>
                  <a:schemeClr val="tx2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30 096 </a:t>
            </a:r>
            <a:r>
              <a:rPr lang="hu-HU" sz="2000" b="1" dirty="0" err="1">
                <a:solidFill>
                  <a:schemeClr val="tx2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eFt</a:t>
            </a:r>
            <a:r>
              <a:rPr lang="hu-HU" sz="2000" b="1" dirty="0">
                <a:solidFill>
                  <a:schemeClr val="tx2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értékben.</a:t>
            </a:r>
          </a:p>
          <a:p>
            <a:pPr lvl="0" algn="just"/>
            <a:r>
              <a:rPr lang="hu-HU" sz="2500" u="sng" dirty="0">
                <a:solidFill>
                  <a:schemeClr val="tx2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Lomtalanítás</a:t>
            </a:r>
          </a:p>
          <a:p>
            <a:pPr lvl="0" algn="just"/>
            <a:r>
              <a:rPr lang="hu-HU" sz="2000" b="1" dirty="0">
                <a:solidFill>
                  <a:schemeClr val="tx2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2025 első 3 hónapjában 7 db lomtalanítási munka valósult meg,  amelyből 3 db került kiszámlázásra a vállalkozó részéről </a:t>
            </a:r>
            <a:r>
              <a:rPr lang="hu-HU" sz="2000" b="1" dirty="0" err="1">
                <a:solidFill>
                  <a:schemeClr val="tx2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br</a:t>
            </a:r>
            <a:r>
              <a:rPr lang="hu-HU" sz="2000" b="1" dirty="0">
                <a:solidFill>
                  <a:schemeClr val="tx2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3 353 </a:t>
            </a:r>
            <a:r>
              <a:rPr lang="hu-HU" sz="2000" b="1" dirty="0" err="1">
                <a:solidFill>
                  <a:schemeClr val="tx2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eFt</a:t>
            </a:r>
            <a:r>
              <a:rPr lang="hu-HU" sz="2000" b="1" dirty="0">
                <a:solidFill>
                  <a:schemeClr val="tx2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értékben, illetve további 7 lakás lomtalanítása lett megrendelve.</a:t>
            </a:r>
            <a:r>
              <a:rPr lang="hu-HU" sz="2500" u="sng" dirty="0">
                <a:solidFill>
                  <a:schemeClr val="tx2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lvl="0" algn="just"/>
            <a:r>
              <a:rPr lang="hu-HU" sz="2500" u="sng" dirty="0">
                <a:solidFill>
                  <a:schemeClr val="tx2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Vízóra</a:t>
            </a:r>
          </a:p>
          <a:p>
            <a:pPr lvl="0" algn="just"/>
            <a:r>
              <a:rPr lang="hu-HU" sz="20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vizsgált időszakban pályázati anyag került előkészítésre.</a:t>
            </a:r>
          </a:p>
          <a:p>
            <a:pPr algn="just"/>
            <a:r>
              <a:rPr lang="hu-HU" sz="2500" u="sng" dirty="0">
                <a:solidFill>
                  <a:schemeClr val="tx2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Gáz</a:t>
            </a:r>
          </a:p>
          <a:p>
            <a:pPr algn="just"/>
            <a:r>
              <a:rPr lang="hu-HU" sz="20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Az első negyedévben 1 db megrendelés megvalósítása van folyamatban.</a:t>
            </a:r>
            <a:endParaRPr lang="hu-HU" sz="2000" b="1" dirty="0">
              <a:solidFill>
                <a:schemeClr val="tx2">
                  <a:lumMod val="75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/>
            <a:r>
              <a:rPr lang="hu-HU" sz="2500" u="sng" dirty="0">
                <a:solidFill>
                  <a:schemeClr val="tx2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Elektromos hálózat csere, elektromos munkák </a:t>
            </a:r>
          </a:p>
          <a:p>
            <a:pPr algn="just"/>
            <a:r>
              <a:rPr lang="hu-HU" sz="20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2025-ben 6 db munka lett elvégezve, illetve helyreállítását végeztünk el </a:t>
            </a:r>
            <a:r>
              <a:rPr lang="hu-HU" sz="2000" b="1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br</a:t>
            </a:r>
            <a:r>
              <a:rPr lang="hu-HU" sz="20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9 763 </a:t>
            </a:r>
            <a:r>
              <a:rPr lang="hu-HU" sz="2000" b="1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eFt</a:t>
            </a:r>
            <a:r>
              <a:rPr lang="hu-HU" sz="20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értékben, további 14 db megrendelés  van folyamatban.</a:t>
            </a:r>
          </a:p>
          <a:p>
            <a:pPr>
              <a:spcBef>
                <a:spcPct val="0"/>
              </a:spcBef>
            </a:pPr>
            <a:r>
              <a:rPr lang="hu-HU" sz="2500" u="sng" dirty="0">
                <a:solidFill>
                  <a:schemeClr val="tx2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Kéményjáratok felújítása</a:t>
            </a:r>
          </a:p>
          <a:p>
            <a:pPr marL="0" lvl="0" indent="0" algn="just">
              <a:spcBef>
                <a:spcPct val="0"/>
              </a:spcBef>
            </a:pPr>
            <a:r>
              <a:rPr lang="hu-HU" sz="2000" b="1" u="none" spc="113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 első negyedévében 12 db megrendelés van folyamatban. </a:t>
            </a:r>
            <a:r>
              <a:rPr lang="hu-HU" sz="2000" b="1" spc="113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hu-HU" sz="2000" b="1" u="none" spc="113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hu-HU" sz="2000" b="1" u="none" spc="113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32 336 </a:t>
            </a:r>
            <a:r>
              <a:rPr lang="hu-HU" sz="2000" b="1" u="none" spc="113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eFt</a:t>
            </a:r>
            <a:endParaRPr lang="hu-HU" sz="2000" b="1" u="none" spc="113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Kép 5" descr="A képen szöveg, Betűtípus, képernyőkép, embléma látható&#10;&#10;Automatikusan generált leírás">
            <a:extLst>
              <a:ext uri="{FF2B5EF4-FFF2-40B4-BE49-F238E27FC236}">
                <a16:creationId xmlns:a16="http://schemas.microsoft.com/office/drawing/2014/main" id="{AADF2E94-6F85-9AC2-ADEF-A9923D7043A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07" y="9263749"/>
            <a:ext cx="3138556" cy="757400"/>
          </a:xfrm>
          <a:prstGeom prst="rect">
            <a:avLst/>
          </a:prstGeom>
        </p:spPr>
      </p:pic>
      <p:grpSp>
        <p:nvGrpSpPr>
          <p:cNvPr id="7" name="Group 4">
            <a:extLst>
              <a:ext uri="{FF2B5EF4-FFF2-40B4-BE49-F238E27FC236}">
                <a16:creationId xmlns:a16="http://schemas.microsoft.com/office/drawing/2014/main" id="{B7978D56-1C08-4CE4-2DA6-DAA8212B5AB5}"/>
              </a:ext>
            </a:extLst>
          </p:cNvPr>
          <p:cNvGrpSpPr>
            <a:grpSpLocks noChangeAspect="1"/>
          </p:cNvGrpSpPr>
          <p:nvPr/>
        </p:nvGrpSpPr>
        <p:grpSpPr>
          <a:xfrm>
            <a:off x="12344400" y="1028700"/>
            <a:ext cx="5486400" cy="8229600"/>
            <a:chOff x="0" y="0"/>
            <a:chExt cx="6350000" cy="9525000"/>
          </a:xfrm>
        </p:grpSpPr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48A9B7DD-F914-96BB-2518-00FB6956748A}"/>
                </a:ext>
              </a:extLst>
            </p:cNvPr>
            <p:cNvSpPr/>
            <p:nvPr/>
          </p:nvSpPr>
          <p:spPr>
            <a:xfrm>
              <a:off x="0" y="0"/>
              <a:ext cx="6350000" cy="9525000"/>
            </a:xfrm>
            <a:custGeom>
              <a:avLst/>
              <a:gdLst/>
              <a:ahLst/>
              <a:cxnLst/>
              <a:rect l="l" t="t" r="r" b="b"/>
              <a:pathLst>
                <a:path w="6350000" h="9525000">
                  <a:moveTo>
                    <a:pt x="0" y="9042400"/>
                  </a:moveTo>
                  <a:lnTo>
                    <a:pt x="0" y="482600"/>
                  </a:lnTo>
                  <a:cubicBezTo>
                    <a:pt x="0" y="215900"/>
                    <a:pt x="215900" y="0"/>
                    <a:pt x="482600" y="0"/>
                  </a:cubicBezTo>
                  <a:lnTo>
                    <a:pt x="5867400" y="0"/>
                  </a:lnTo>
                  <a:cubicBezTo>
                    <a:pt x="6134100" y="0"/>
                    <a:pt x="6350000" y="217170"/>
                    <a:pt x="6350000" y="482600"/>
                  </a:cubicBezTo>
                  <a:lnTo>
                    <a:pt x="6350000" y="9042400"/>
                  </a:lnTo>
                  <a:cubicBezTo>
                    <a:pt x="6350000" y="9309100"/>
                    <a:pt x="6134100" y="9525000"/>
                    <a:pt x="5867400" y="9525000"/>
                  </a:cubicBezTo>
                  <a:lnTo>
                    <a:pt x="482600" y="9525000"/>
                  </a:lnTo>
                  <a:cubicBezTo>
                    <a:pt x="217170" y="9525000"/>
                    <a:pt x="0" y="9309100"/>
                    <a:pt x="0" y="9042400"/>
                  </a:cubicBezTo>
                  <a:close/>
                </a:path>
              </a:pathLst>
            </a:custGeom>
            <a:blipFill>
              <a:blip r:embed="rId3" cstate="print">
                <a:alphaModFix amt="8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hu-HU"/>
            </a:p>
          </p:txBody>
        </p:sp>
      </p:grpSp>
      <p:sp>
        <p:nvSpPr>
          <p:cNvPr id="13" name="Dia számának helye 12">
            <a:extLst>
              <a:ext uri="{FF2B5EF4-FFF2-40B4-BE49-F238E27FC236}">
                <a16:creationId xmlns:a16="http://schemas.microsoft.com/office/drawing/2014/main" id="{5996F53F-2105-29DB-BAF6-EB1A9619C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77200" y="9395834"/>
            <a:ext cx="2133600" cy="365125"/>
          </a:xfrm>
        </p:spPr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1725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55690F7-927D-42BC-1A70-7F8C69E692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>
            <a:extLst>
              <a:ext uri="{FF2B5EF4-FFF2-40B4-BE49-F238E27FC236}">
                <a16:creationId xmlns:a16="http://schemas.microsoft.com/office/drawing/2014/main" id="{D69DB749-3C54-550C-7EC8-A7E64E3C639B}"/>
              </a:ext>
            </a:extLst>
          </p:cNvPr>
          <p:cNvSpPr txBox="1"/>
          <p:nvPr/>
        </p:nvSpPr>
        <p:spPr>
          <a:xfrm>
            <a:off x="686064" y="495300"/>
            <a:ext cx="13182336" cy="18751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R="0" lvl="0" indent="0" fontAlgn="auto">
              <a:lnSpc>
                <a:spcPts val="4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5400" b="0" i="0" u="none" strike="noStrike" cap="none" spc="0" normalizeH="0" baseline="0">
                <a:ln>
                  <a:noFill/>
                </a:ln>
                <a:solidFill>
                  <a:srgbClr val="2E4D99"/>
                </a:solidFill>
                <a:effectLst/>
                <a:uLnTx/>
                <a:uFillTx/>
                <a:latin typeface="Arial Black" panose="020B0A04020102020204" pitchFamily="34" charset="0"/>
              </a:defRPr>
            </a:lvl1pPr>
          </a:lstStyle>
          <a:p>
            <a:pPr algn="ctr"/>
            <a:r>
              <a:rPr lang="hu-HU">
                <a:solidFill>
                  <a:schemeClr val="bg1"/>
                </a:solidFill>
              </a:rPr>
              <a:t>Ingatlan felújítások </a:t>
            </a:r>
          </a:p>
          <a:p>
            <a:pPr algn="ctr"/>
            <a:r>
              <a:rPr lang="hu-HU" sz="4000">
                <a:solidFill>
                  <a:schemeClr val="bg1"/>
                </a:solidFill>
              </a:rPr>
              <a:t>2025 I. negyedév</a:t>
            </a:r>
          </a:p>
          <a:p>
            <a:endParaRPr lang="hu-HU">
              <a:solidFill>
                <a:schemeClr val="bg1"/>
              </a:solidFill>
            </a:endParaRPr>
          </a:p>
        </p:txBody>
      </p:sp>
      <p:pic>
        <p:nvPicPr>
          <p:cNvPr id="4" name="Kép 3" descr="A képen szöveg, Betűtípus, képernyőkép, embléma látható&#10;&#10;Automatikusan generált leírás">
            <a:extLst>
              <a:ext uri="{FF2B5EF4-FFF2-40B4-BE49-F238E27FC236}">
                <a16:creationId xmlns:a16="http://schemas.microsoft.com/office/drawing/2014/main" id="{21C910BE-0053-DBC9-5358-66D29DB8881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78620" y="9413000"/>
            <a:ext cx="3138556" cy="757400"/>
          </a:xfrm>
          <a:prstGeom prst="rect">
            <a:avLst/>
          </a:prstGeom>
        </p:spPr>
      </p:pic>
      <p:sp>
        <p:nvSpPr>
          <p:cNvPr id="8" name="Szövegdoboz 7">
            <a:extLst>
              <a:ext uri="{FF2B5EF4-FFF2-40B4-BE49-F238E27FC236}">
                <a16:creationId xmlns:a16="http://schemas.microsoft.com/office/drawing/2014/main" id="{62A63BAB-A9A1-77A8-D0EB-82F932C8875E}"/>
              </a:ext>
            </a:extLst>
          </p:cNvPr>
          <p:cNvSpPr txBox="1"/>
          <p:nvPr/>
        </p:nvSpPr>
        <p:spPr>
          <a:xfrm>
            <a:off x="686064" y="1783208"/>
            <a:ext cx="11125200" cy="8402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hu-HU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Bonyolítói szerződés keretében 11 db lakásfelújítás készült el, Bonyolítói szerződés </a:t>
            </a:r>
            <a:r>
              <a:rPr lang="hu-HU" sz="2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</a:t>
            </a:r>
            <a:r>
              <a:rPr lang="hu-HU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270 685 </a:t>
            </a:r>
            <a:r>
              <a:rPr lang="hu-HU" sz="2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eFt</a:t>
            </a:r>
            <a:r>
              <a:rPr lang="hu-HU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értékben valósult meg.</a:t>
            </a:r>
          </a:p>
          <a:p>
            <a:pPr marL="342900" indent="-342900" algn="just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hu-HU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Erzsébetvárosi ingatlanok felújítása projekt keretében (Bonyolítói sz. </a:t>
            </a:r>
            <a:r>
              <a:rPr lang="hu-HU" sz="2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</a:t>
            </a:r>
            <a:r>
              <a:rPr lang="hu-HU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52 806 </a:t>
            </a:r>
            <a:r>
              <a:rPr lang="hu-HU" sz="2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eFt</a:t>
            </a:r>
            <a:r>
              <a:rPr lang="hu-HU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4 db lakás átadása történt meg 2025. első negyedévében :</a:t>
            </a:r>
          </a:p>
          <a:p>
            <a:pPr algn="just">
              <a:spcBef>
                <a:spcPct val="0"/>
              </a:spcBef>
              <a:spcAft>
                <a:spcPts val="800"/>
              </a:spcAft>
            </a:pPr>
            <a:r>
              <a:rPr lang="hu-HU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- Dohány u. 45. fszt. 13. </a:t>
            </a:r>
          </a:p>
          <a:p>
            <a:pPr algn="just">
              <a:spcBef>
                <a:spcPct val="0"/>
              </a:spcBef>
              <a:spcAft>
                <a:spcPts val="800"/>
              </a:spcAft>
            </a:pPr>
            <a:r>
              <a:rPr lang="hu-HU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- Csányi u. 10. </a:t>
            </a:r>
            <a:r>
              <a:rPr lang="hu-HU" sz="2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fszt</a:t>
            </a:r>
            <a:r>
              <a:rPr lang="hu-HU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1-3.</a:t>
            </a:r>
          </a:p>
          <a:p>
            <a:pPr algn="just">
              <a:spcBef>
                <a:spcPct val="0"/>
              </a:spcBef>
              <a:spcAft>
                <a:spcPts val="800"/>
              </a:spcAft>
            </a:pPr>
            <a:r>
              <a:rPr lang="hu-HU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- Kazinczy u. 51. pince </a:t>
            </a:r>
            <a:r>
              <a:rPr lang="hu-HU" sz="2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fszt</a:t>
            </a:r>
            <a:r>
              <a:rPr lang="hu-HU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emelet</a:t>
            </a:r>
          </a:p>
          <a:p>
            <a:pPr algn="just">
              <a:spcBef>
                <a:spcPct val="0"/>
              </a:spcBef>
              <a:spcAft>
                <a:spcPts val="800"/>
              </a:spcAft>
            </a:pPr>
            <a:r>
              <a:rPr lang="hu-HU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- </a:t>
            </a:r>
            <a:r>
              <a:rPr lang="hu-HU" sz="2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Damjanich</a:t>
            </a:r>
            <a:r>
              <a:rPr lang="hu-HU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u. 7. fszt. 1. </a:t>
            </a:r>
          </a:p>
          <a:p>
            <a:pPr algn="just">
              <a:spcBef>
                <a:spcPct val="0"/>
              </a:spcBef>
              <a:spcAft>
                <a:spcPts val="800"/>
              </a:spcAft>
            </a:pPr>
            <a:endParaRPr lang="hu-H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hu-HU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Az önkormányzat 100%-os tulajdonában lévő Társasházak esetében tavaly befejeződött munkák, melyek átadása az 2025. első negyedévében történt meg:</a:t>
            </a:r>
          </a:p>
          <a:p>
            <a:pPr algn="just">
              <a:spcBef>
                <a:spcPct val="0"/>
              </a:spcBef>
              <a:spcAft>
                <a:spcPts val="800"/>
              </a:spcAft>
            </a:pPr>
            <a:r>
              <a:rPr lang="hu-HU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- Csányi u. 10. Tiszta és világos kapualj projekt (B. sz. </a:t>
            </a:r>
            <a:r>
              <a:rPr lang="hu-HU" sz="2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</a:t>
            </a:r>
            <a:r>
              <a:rPr lang="hu-HU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54 038 </a:t>
            </a:r>
            <a:r>
              <a:rPr lang="hu-HU" sz="2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eFt</a:t>
            </a:r>
            <a:r>
              <a:rPr lang="hu-HU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</a:t>
            </a:r>
          </a:p>
          <a:p>
            <a:pPr algn="just">
              <a:spcBef>
                <a:spcPct val="0"/>
              </a:spcBef>
              <a:spcAft>
                <a:spcPts val="800"/>
              </a:spcAft>
            </a:pPr>
            <a:r>
              <a:rPr lang="hu-HU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- Csányi u. 4. épületfelújítás projekt (B. sz. </a:t>
            </a:r>
            <a:r>
              <a:rPr lang="hu-HU" sz="2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</a:t>
            </a:r>
            <a:r>
              <a:rPr lang="hu-HU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531 842 </a:t>
            </a:r>
            <a:r>
              <a:rPr lang="hu-HU" sz="2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eFt</a:t>
            </a:r>
            <a:r>
              <a:rPr lang="hu-HU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</a:t>
            </a:r>
          </a:p>
          <a:p>
            <a:pPr algn="just">
              <a:spcBef>
                <a:spcPct val="0"/>
              </a:spcBef>
              <a:spcAft>
                <a:spcPts val="800"/>
              </a:spcAft>
            </a:pPr>
            <a:r>
              <a:rPr lang="hu-HU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- Csányi u. 8. épületfelújítás projekt (B. sz. </a:t>
            </a:r>
            <a:r>
              <a:rPr lang="hu-HU" sz="2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</a:t>
            </a:r>
            <a:r>
              <a:rPr lang="hu-HU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256 247 </a:t>
            </a:r>
            <a:r>
              <a:rPr lang="hu-HU" sz="2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eFt</a:t>
            </a:r>
            <a:r>
              <a:rPr lang="hu-HU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</a:t>
            </a:r>
          </a:p>
          <a:p>
            <a:pPr marL="534988" indent="-534988" algn="just">
              <a:spcBef>
                <a:spcPct val="0"/>
              </a:spcBef>
              <a:spcAft>
                <a:spcPts val="800"/>
              </a:spcAft>
            </a:pPr>
            <a:r>
              <a:rPr lang="hu-HU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- Király u. 29. utcai front és részleges talajnedvesség elleni szigetelés projekt (B. sz. </a:t>
            </a:r>
            <a:r>
              <a:rPr lang="hu-HU" sz="2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</a:t>
            </a:r>
            <a:r>
              <a:rPr lang="hu-HU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113 019 </a:t>
            </a:r>
            <a:r>
              <a:rPr lang="hu-HU" sz="2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eFt</a:t>
            </a:r>
            <a:r>
              <a:rPr lang="hu-HU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algn="just">
              <a:spcBef>
                <a:spcPct val="0"/>
              </a:spcBef>
              <a:spcAft>
                <a:spcPts val="800"/>
              </a:spcAft>
            </a:pPr>
            <a:endParaRPr lang="hu-H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hu-HU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Az önkormányzat 100%-os tulajdonában lévő Társasházak esetében 2025. első negyedévében befejeződött felújítás:</a:t>
            </a:r>
          </a:p>
          <a:p>
            <a:pPr algn="just">
              <a:spcBef>
                <a:spcPct val="0"/>
              </a:spcBef>
              <a:spcAft>
                <a:spcPts val="800"/>
              </a:spcAft>
            </a:pPr>
            <a:r>
              <a:rPr lang="hu-HU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- Péterfy S. u. 43. Homlokzatfelújítás projekt (B. sz. </a:t>
            </a:r>
            <a:r>
              <a:rPr lang="hu-HU" sz="2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</a:t>
            </a:r>
            <a:r>
              <a:rPr lang="hu-HU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49 506 </a:t>
            </a:r>
            <a:r>
              <a:rPr lang="hu-HU" sz="2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eFt</a:t>
            </a:r>
            <a:r>
              <a:rPr lang="hu-HU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pPr algn="just">
              <a:spcBef>
                <a:spcPct val="0"/>
              </a:spcBef>
              <a:spcAft>
                <a:spcPts val="800"/>
              </a:spcAft>
            </a:pPr>
            <a:endParaRPr lang="hu-H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Group 4">
            <a:extLst>
              <a:ext uri="{FF2B5EF4-FFF2-40B4-BE49-F238E27FC236}">
                <a16:creationId xmlns:a16="http://schemas.microsoft.com/office/drawing/2014/main" id="{1C1DCA6A-8969-8823-E614-479647F15C73}"/>
              </a:ext>
            </a:extLst>
          </p:cNvPr>
          <p:cNvGrpSpPr>
            <a:grpSpLocks noChangeAspect="1"/>
          </p:cNvGrpSpPr>
          <p:nvPr/>
        </p:nvGrpSpPr>
        <p:grpSpPr>
          <a:xfrm>
            <a:off x="12344400" y="1028700"/>
            <a:ext cx="5486400" cy="8229600"/>
            <a:chOff x="0" y="0"/>
            <a:chExt cx="6350000" cy="9525000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47D54DDD-3AF8-DD09-A089-42E687FEF17B}"/>
                </a:ext>
              </a:extLst>
            </p:cNvPr>
            <p:cNvSpPr/>
            <p:nvPr/>
          </p:nvSpPr>
          <p:spPr>
            <a:xfrm>
              <a:off x="0" y="0"/>
              <a:ext cx="6350000" cy="9525000"/>
            </a:xfrm>
            <a:custGeom>
              <a:avLst/>
              <a:gdLst/>
              <a:ahLst/>
              <a:cxnLst/>
              <a:rect l="l" t="t" r="r" b="b"/>
              <a:pathLst>
                <a:path w="6350000" h="9525000">
                  <a:moveTo>
                    <a:pt x="0" y="9042400"/>
                  </a:moveTo>
                  <a:lnTo>
                    <a:pt x="0" y="482600"/>
                  </a:lnTo>
                  <a:cubicBezTo>
                    <a:pt x="0" y="215900"/>
                    <a:pt x="215900" y="0"/>
                    <a:pt x="482600" y="0"/>
                  </a:cubicBezTo>
                  <a:lnTo>
                    <a:pt x="5867400" y="0"/>
                  </a:lnTo>
                  <a:cubicBezTo>
                    <a:pt x="6134100" y="0"/>
                    <a:pt x="6350000" y="217170"/>
                    <a:pt x="6350000" y="482600"/>
                  </a:cubicBezTo>
                  <a:lnTo>
                    <a:pt x="6350000" y="9042400"/>
                  </a:lnTo>
                  <a:cubicBezTo>
                    <a:pt x="6350000" y="9309100"/>
                    <a:pt x="6134100" y="9525000"/>
                    <a:pt x="5867400" y="9525000"/>
                  </a:cubicBezTo>
                  <a:lnTo>
                    <a:pt x="482600" y="9525000"/>
                  </a:lnTo>
                  <a:cubicBezTo>
                    <a:pt x="217170" y="9525000"/>
                    <a:pt x="0" y="9309100"/>
                    <a:pt x="0" y="9042400"/>
                  </a:cubicBezTo>
                  <a:close/>
                </a:path>
              </a:pathLst>
            </a:custGeom>
            <a:blipFill>
              <a:blip r:embed="rId3" cstate="print">
                <a:alphaModFix amt="8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hu-HU"/>
            </a:p>
          </p:txBody>
        </p:sp>
      </p:grpSp>
      <p:sp>
        <p:nvSpPr>
          <p:cNvPr id="13" name="Dia számának helye 12">
            <a:extLst>
              <a:ext uri="{FF2B5EF4-FFF2-40B4-BE49-F238E27FC236}">
                <a16:creationId xmlns:a16="http://schemas.microsoft.com/office/drawing/2014/main" id="{2B8A52D1-3DD5-0070-FC50-16C88A1FE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29600" y="9609137"/>
            <a:ext cx="2133600" cy="365125"/>
          </a:xfrm>
        </p:spPr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1363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58AAF80-B088-1DD9-1C8A-97408A8DEC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>
            <a:extLst>
              <a:ext uri="{FF2B5EF4-FFF2-40B4-BE49-F238E27FC236}">
                <a16:creationId xmlns:a16="http://schemas.microsoft.com/office/drawing/2014/main" id="{135F17F4-0062-1785-C4E8-FC23CE53C00F}"/>
              </a:ext>
            </a:extLst>
          </p:cNvPr>
          <p:cNvSpPr txBox="1"/>
          <p:nvPr/>
        </p:nvSpPr>
        <p:spPr>
          <a:xfrm>
            <a:off x="686064" y="495300"/>
            <a:ext cx="11673576" cy="64408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R="0" lvl="0" indent="0" fontAlgn="auto">
              <a:lnSpc>
                <a:spcPts val="4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5400" b="0" i="0" u="none" strike="noStrike" cap="none" spc="0" normalizeH="0" baseline="0">
                <a:ln>
                  <a:noFill/>
                </a:ln>
                <a:solidFill>
                  <a:srgbClr val="2E4D99"/>
                </a:solidFill>
                <a:effectLst/>
                <a:uLnTx/>
                <a:uFillTx/>
                <a:latin typeface="Arial Black" panose="020B0A04020102020204" pitchFamily="34" charset="0"/>
              </a:defRPr>
            </a:lvl1pPr>
          </a:lstStyle>
          <a:p>
            <a:r>
              <a:rPr lang="hu-HU">
                <a:solidFill>
                  <a:schemeClr val="bg1"/>
                </a:solidFill>
              </a:rPr>
              <a:t>Ingatlanfelújítások 2025.</a:t>
            </a:r>
          </a:p>
        </p:txBody>
      </p:sp>
      <p:pic>
        <p:nvPicPr>
          <p:cNvPr id="4" name="Kép 3" descr="A képen szöveg, Betűtípus, képernyőkép, embléma látható&#10;&#10;Automatikusan generált leírás">
            <a:extLst>
              <a:ext uri="{FF2B5EF4-FFF2-40B4-BE49-F238E27FC236}">
                <a16:creationId xmlns:a16="http://schemas.microsoft.com/office/drawing/2014/main" id="{7371C136-8E91-0FB1-0806-0F4FA659698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78620" y="9413000"/>
            <a:ext cx="3138556" cy="757400"/>
          </a:xfrm>
          <a:prstGeom prst="rect">
            <a:avLst/>
          </a:prstGeom>
        </p:spPr>
      </p:pic>
      <p:sp>
        <p:nvSpPr>
          <p:cNvPr id="8" name="Szövegdoboz 7">
            <a:extLst>
              <a:ext uri="{FF2B5EF4-FFF2-40B4-BE49-F238E27FC236}">
                <a16:creationId xmlns:a16="http://schemas.microsoft.com/office/drawing/2014/main" id="{256B50DE-89CD-533F-7D95-A8B0D3D24712}"/>
              </a:ext>
            </a:extLst>
          </p:cNvPr>
          <p:cNvSpPr txBox="1"/>
          <p:nvPr/>
        </p:nvSpPr>
        <p:spPr>
          <a:xfrm>
            <a:off x="457200" y="1409700"/>
            <a:ext cx="11125200" cy="975651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just">
              <a:spcBef>
                <a:spcPct val="0"/>
              </a:spcBef>
              <a:spcAft>
                <a:spcPts val="800"/>
              </a:spcAft>
            </a:pPr>
            <a:r>
              <a:rPr lang="hu-HU" sz="2400" u="sng" dirty="0">
                <a:solidFill>
                  <a:schemeClr val="bg1"/>
                </a:solidFill>
                <a:latin typeface="Arial"/>
                <a:cs typeface="Arial"/>
              </a:rPr>
              <a:t>Folyamatban lévő ingatlanfelújítások</a:t>
            </a:r>
          </a:p>
          <a:p>
            <a:pPr algn="just">
              <a:spcBef>
                <a:spcPct val="0"/>
              </a:spcBef>
              <a:spcAft>
                <a:spcPts val="800"/>
              </a:spcAft>
            </a:pPr>
            <a:endParaRPr lang="hu-HU" sz="2400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spcBef>
                <a:spcPct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hu-HU" sz="2000" b="1" dirty="0">
                <a:solidFill>
                  <a:schemeClr val="bg1"/>
                </a:solidFill>
                <a:latin typeface="Arial"/>
                <a:cs typeface="Arial"/>
              </a:rPr>
              <a:t>Thököly úti üzleti helyiségek portál rekonstrukciója folyamatban van. A Bonyolítói szerződés összege: 117 137 </a:t>
            </a:r>
            <a:r>
              <a:rPr lang="hu-HU" sz="2000" b="1" dirty="0" err="1">
                <a:solidFill>
                  <a:schemeClr val="bg1"/>
                </a:solidFill>
                <a:latin typeface="Arial"/>
                <a:cs typeface="Arial"/>
              </a:rPr>
              <a:t>eFt</a:t>
            </a:r>
            <a:endParaRPr lang="hu-HU" sz="2000" b="1" dirty="0" err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spcBef>
                <a:spcPct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hu-HU" sz="2000" b="1" dirty="0">
                <a:solidFill>
                  <a:schemeClr val="bg1"/>
                </a:solidFill>
                <a:latin typeface="Arial"/>
                <a:cs typeface="Arial"/>
              </a:rPr>
              <a:t>EVIN Nonprofit Zrt. telephelyének energetikai korszerűsítése II. ütem – nyílászárók cseréje folyamatban van bruttó 40 853 </a:t>
            </a:r>
            <a:r>
              <a:rPr lang="hu-HU" sz="2000" b="1" dirty="0" err="1">
                <a:solidFill>
                  <a:schemeClr val="bg1"/>
                </a:solidFill>
                <a:latin typeface="Arial"/>
                <a:cs typeface="Arial"/>
              </a:rPr>
              <a:t>eFt</a:t>
            </a:r>
            <a:r>
              <a:rPr lang="hu-HU" sz="2000" b="1" dirty="0">
                <a:solidFill>
                  <a:schemeClr val="bg1"/>
                </a:solidFill>
                <a:latin typeface="Arial"/>
                <a:cs typeface="Arial"/>
              </a:rPr>
              <a:t> értékben.</a:t>
            </a:r>
          </a:p>
          <a:p>
            <a:pPr marL="342900" indent="-342900" algn="just">
              <a:spcBef>
                <a:spcPct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hu-HU" sz="2000" b="1" dirty="0">
                <a:solidFill>
                  <a:schemeClr val="bg1"/>
                </a:solidFill>
                <a:latin typeface="Arial"/>
                <a:cs typeface="Arial"/>
              </a:rPr>
              <a:t>Csányi u. 4. zöld udvar felújítás folyamatban van (A projekt értéke: </a:t>
            </a:r>
            <a:r>
              <a:rPr lang="hu-HU" sz="2000" b="1" dirty="0" err="1">
                <a:solidFill>
                  <a:schemeClr val="bg1"/>
                </a:solidFill>
                <a:latin typeface="Arial"/>
                <a:cs typeface="Arial"/>
              </a:rPr>
              <a:t>br</a:t>
            </a:r>
            <a:r>
              <a:rPr lang="hu-HU" sz="2000" b="1" dirty="0">
                <a:solidFill>
                  <a:schemeClr val="bg1"/>
                </a:solidFill>
                <a:latin typeface="Arial"/>
                <a:cs typeface="Arial"/>
              </a:rPr>
              <a:t>. 21 484 </a:t>
            </a:r>
            <a:r>
              <a:rPr lang="hu-HU" sz="2000" b="1" dirty="0" err="1">
                <a:solidFill>
                  <a:schemeClr val="bg1"/>
                </a:solidFill>
                <a:latin typeface="Arial"/>
                <a:cs typeface="Arial"/>
              </a:rPr>
              <a:t>eFt</a:t>
            </a:r>
            <a:r>
              <a:rPr lang="hu-HU" sz="2000" b="1" dirty="0">
                <a:solidFill>
                  <a:schemeClr val="bg1"/>
                </a:solidFill>
                <a:latin typeface="Arial"/>
                <a:cs typeface="Arial"/>
              </a:rPr>
              <a:t>)</a:t>
            </a:r>
          </a:p>
          <a:p>
            <a:pPr marL="342900" indent="-342900" algn="just">
              <a:spcBef>
                <a:spcPct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hu-HU" sz="2000" b="1" dirty="0">
                <a:solidFill>
                  <a:schemeClr val="bg1"/>
                </a:solidFill>
                <a:latin typeface="Arial"/>
                <a:cs typeface="Arial"/>
              </a:rPr>
              <a:t>Kisdiófa u. 6.  (Első </a:t>
            </a:r>
            <a:r>
              <a:rPr lang="hu-HU" sz="2000" b="1" dirty="0" err="1">
                <a:solidFill>
                  <a:schemeClr val="bg1"/>
                </a:solidFill>
                <a:latin typeface="Arial"/>
                <a:cs typeface="Arial"/>
              </a:rPr>
              <a:t>n.év</a:t>
            </a:r>
            <a:r>
              <a:rPr lang="hu-HU" sz="2000" b="1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hu-HU" sz="2000" b="1" dirty="0" err="1">
                <a:solidFill>
                  <a:schemeClr val="bg1"/>
                </a:solidFill>
                <a:latin typeface="Arial"/>
                <a:cs typeface="Arial"/>
              </a:rPr>
              <a:t>br</a:t>
            </a:r>
            <a:r>
              <a:rPr lang="hu-HU" sz="2000" b="1" dirty="0">
                <a:solidFill>
                  <a:schemeClr val="bg1"/>
                </a:solidFill>
                <a:latin typeface="Arial"/>
                <a:cs typeface="Arial"/>
              </a:rPr>
              <a:t>. 165 260 </a:t>
            </a:r>
            <a:r>
              <a:rPr lang="hu-HU" sz="2000" b="1" dirty="0" err="1">
                <a:solidFill>
                  <a:schemeClr val="bg1"/>
                </a:solidFill>
                <a:latin typeface="Arial"/>
                <a:cs typeface="Arial"/>
              </a:rPr>
              <a:t>eFt</a:t>
            </a:r>
            <a:r>
              <a:rPr lang="hu-HU" sz="2000" b="1" dirty="0">
                <a:solidFill>
                  <a:schemeClr val="bg1"/>
                </a:solidFill>
                <a:latin typeface="Arial"/>
                <a:cs typeface="Arial"/>
              </a:rPr>
              <a:t>)</a:t>
            </a:r>
          </a:p>
          <a:p>
            <a:pPr marL="342900" indent="-342900" algn="just">
              <a:spcBef>
                <a:spcPct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hu-HU" sz="2000" b="1" dirty="0">
                <a:solidFill>
                  <a:schemeClr val="bg1"/>
                </a:solidFill>
                <a:latin typeface="Arial"/>
                <a:cs typeface="Arial"/>
              </a:rPr>
              <a:t>Kisdiófa u. 10. (Első </a:t>
            </a:r>
            <a:r>
              <a:rPr lang="hu-HU" sz="2000" b="1" dirty="0" err="1">
                <a:solidFill>
                  <a:schemeClr val="bg1"/>
                </a:solidFill>
                <a:latin typeface="Arial"/>
                <a:cs typeface="Arial"/>
              </a:rPr>
              <a:t>n.év</a:t>
            </a:r>
            <a:r>
              <a:rPr lang="hu-HU" sz="2000" b="1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hu-HU" sz="2000" b="1" dirty="0" err="1">
                <a:solidFill>
                  <a:schemeClr val="bg1"/>
                </a:solidFill>
                <a:latin typeface="Arial"/>
                <a:cs typeface="Arial"/>
              </a:rPr>
              <a:t>br</a:t>
            </a:r>
            <a:r>
              <a:rPr lang="hu-HU" sz="2000" b="1" dirty="0">
                <a:solidFill>
                  <a:schemeClr val="bg1"/>
                </a:solidFill>
                <a:latin typeface="Arial"/>
                <a:cs typeface="Arial"/>
              </a:rPr>
              <a:t>. 181 297 </a:t>
            </a:r>
            <a:r>
              <a:rPr lang="hu-HU" sz="2000" b="1" dirty="0" err="1">
                <a:solidFill>
                  <a:schemeClr val="bg1"/>
                </a:solidFill>
                <a:latin typeface="Arial"/>
                <a:cs typeface="Arial"/>
              </a:rPr>
              <a:t>eFt</a:t>
            </a:r>
            <a:r>
              <a:rPr lang="hu-HU" sz="2000" b="1" dirty="0">
                <a:solidFill>
                  <a:schemeClr val="bg1"/>
                </a:solidFill>
                <a:latin typeface="Arial"/>
                <a:cs typeface="Arial"/>
              </a:rPr>
              <a:t>)</a:t>
            </a:r>
          </a:p>
          <a:p>
            <a:pPr marL="342900" indent="-342900" algn="just">
              <a:spcBef>
                <a:spcPct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hu-HU" sz="2000" b="1" dirty="0">
                <a:solidFill>
                  <a:schemeClr val="bg1"/>
                </a:solidFill>
                <a:latin typeface="Arial"/>
                <a:cs typeface="Arial"/>
              </a:rPr>
              <a:t>Kisdiófa u. 12. zöld udvar felújítás folyamatban van (Projekt értéke </a:t>
            </a:r>
            <a:r>
              <a:rPr lang="hu-HU" sz="2000" b="1" dirty="0" err="1">
                <a:solidFill>
                  <a:schemeClr val="bg1"/>
                </a:solidFill>
                <a:latin typeface="Arial"/>
                <a:cs typeface="Arial"/>
              </a:rPr>
              <a:t>br</a:t>
            </a:r>
            <a:r>
              <a:rPr lang="hu-HU" sz="2000" b="1" dirty="0">
                <a:solidFill>
                  <a:schemeClr val="bg1"/>
                </a:solidFill>
                <a:latin typeface="Arial"/>
                <a:cs typeface="Arial"/>
              </a:rPr>
              <a:t>. 18 216 </a:t>
            </a:r>
            <a:r>
              <a:rPr lang="hu-HU" sz="2000" b="1" dirty="0" err="1">
                <a:solidFill>
                  <a:schemeClr val="bg1"/>
                </a:solidFill>
                <a:latin typeface="Arial"/>
                <a:cs typeface="Arial"/>
              </a:rPr>
              <a:t>eFt</a:t>
            </a:r>
            <a:r>
              <a:rPr lang="hu-HU" sz="2000" b="1" dirty="0">
                <a:solidFill>
                  <a:schemeClr val="bg1"/>
                </a:solidFill>
                <a:latin typeface="Arial"/>
                <a:cs typeface="Arial"/>
              </a:rPr>
              <a:t>)</a:t>
            </a:r>
          </a:p>
          <a:p>
            <a:pPr marL="342900" indent="-342900" algn="just">
              <a:spcBef>
                <a:spcPct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hu-HU" sz="2000" b="1" dirty="0">
                <a:solidFill>
                  <a:schemeClr val="bg1"/>
                </a:solidFill>
                <a:latin typeface="Arial"/>
                <a:cs typeface="Arial"/>
              </a:rPr>
              <a:t>Kazinczy u. 49. Belső homlokzat és lépcsőház felújítás nyílászáró cserékkel – Tervek elkészültek</a:t>
            </a:r>
          </a:p>
          <a:p>
            <a:pPr marL="342900" indent="-342900" algn="just">
              <a:spcBef>
                <a:spcPct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hu-HU" sz="2000" b="1" dirty="0">
                <a:solidFill>
                  <a:schemeClr val="bg1"/>
                </a:solidFill>
                <a:latin typeface="Arial"/>
                <a:cs typeface="Arial"/>
              </a:rPr>
              <a:t>Kazinczy u. 51. Lépcsőház, pincefödém statika – Terveztetés folyamatban</a:t>
            </a:r>
          </a:p>
          <a:p>
            <a:pPr marL="342900" indent="-342900" algn="just">
              <a:spcBef>
                <a:spcPct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hu-HU" sz="2000" b="1" dirty="0">
                <a:solidFill>
                  <a:schemeClr val="bg1"/>
                </a:solidFill>
                <a:latin typeface="Arial"/>
                <a:cs typeface="Arial"/>
              </a:rPr>
              <a:t>Király u. 11. Külső homlokzat felújítás nyílászárókkal - Tervek elkészültek</a:t>
            </a:r>
          </a:p>
          <a:p>
            <a:pPr marL="342900" indent="-342900" algn="just">
              <a:spcBef>
                <a:spcPct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hu-HU" sz="2000" b="1" dirty="0">
                <a:solidFill>
                  <a:schemeClr val="bg1"/>
                </a:solidFill>
                <a:latin typeface="Arial"/>
                <a:cs typeface="Arial"/>
              </a:rPr>
              <a:t>Király u. 49. Engedélyezési és kiviteli terv készítése a tetőtér beépítésére, külső-belső homlokzat felújítása nyílászárókkal –Terveztetés </a:t>
            </a:r>
            <a:r>
              <a:rPr lang="hu-HU" sz="2000" b="1" dirty="0" err="1">
                <a:solidFill>
                  <a:schemeClr val="bg1"/>
                </a:solidFill>
                <a:latin typeface="Arial"/>
                <a:cs typeface="Arial"/>
              </a:rPr>
              <a:t>folymatban</a:t>
            </a:r>
            <a:endParaRPr lang="hu-HU" sz="2000" b="1" dirty="0">
              <a:solidFill>
                <a:schemeClr val="bg1"/>
              </a:solidFill>
              <a:latin typeface="Arial"/>
              <a:cs typeface="Arial"/>
            </a:endParaRPr>
          </a:p>
          <a:p>
            <a:pPr marL="342900" indent="-342900" algn="just">
              <a:spcBef>
                <a:spcPct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hu-HU" sz="2000" b="1" dirty="0">
                <a:solidFill>
                  <a:schemeClr val="bg1"/>
                </a:solidFill>
                <a:latin typeface="Arial"/>
                <a:cs typeface="Arial"/>
              </a:rPr>
              <a:t>Király u. 55. Külső belső homlokzat felújítása nyílászárókkal - Tervezés folyamatban</a:t>
            </a:r>
          </a:p>
          <a:p>
            <a:pPr marL="342900" indent="-342900" algn="just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hu-HU" sz="2000" b="1" dirty="0">
                <a:solidFill>
                  <a:schemeClr val="bg1"/>
                </a:solidFill>
                <a:latin typeface="Arial"/>
                <a:cs typeface="Arial"/>
              </a:rPr>
              <a:t>Király u. 25-27-29 biztonsági és állagmegóvási okból történő lehatárolás folyamatban van</a:t>
            </a:r>
          </a:p>
          <a:p>
            <a:pPr marL="342900" indent="-342900" algn="just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hu-HU" sz="2000" b="1" dirty="0">
                <a:solidFill>
                  <a:schemeClr val="bg1"/>
                </a:solidFill>
                <a:latin typeface="Arial"/>
                <a:cs typeface="Arial"/>
              </a:rPr>
              <a:t>Kisdiófa u. 8. belső udvar felújítása (zöldudvar, térkő) – Terveztetés folyamatban</a:t>
            </a:r>
          </a:p>
          <a:p>
            <a:pPr marL="342900" indent="-342900" algn="just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hu-H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ct val="0"/>
              </a:spcBef>
              <a:spcAft>
                <a:spcPts val="800"/>
              </a:spcAft>
            </a:pPr>
            <a:endParaRPr lang="hu-H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spcBef>
                <a:spcPct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hu-H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ct val="0"/>
              </a:spcBef>
              <a:spcAft>
                <a:spcPts val="800"/>
              </a:spcAft>
            </a:pPr>
            <a:endParaRPr lang="hu-H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Group 4">
            <a:extLst>
              <a:ext uri="{FF2B5EF4-FFF2-40B4-BE49-F238E27FC236}">
                <a16:creationId xmlns:a16="http://schemas.microsoft.com/office/drawing/2014/main" id="{41004F4F-F2A9-C97A-F9F6-702A4FDA1441}"/>
              </a:ext>
            </a:extLst>
          </p:cNvPr>
          <p:cNvGrpSpPr>
            <a:grpSpLocks noChangeAspect="1"/>
          </p:cNvGrpSpPr>
          <p:nvPr/>
        </p:nvGrpSpPr>
        <p:grpSpPr>
          <a:xfrm>
            <a:off x="12344400" y="1028700"/>
            <a:ext cx="5486400" cy="8229600"/>
            <a:chOff x="0" y="0"/>
            <a:chExt cx="6350000" cy="9525000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0D573239-6940-5DDA-5938-03D76CF17C77}"/>
                </a:ext>
              </a:extLst>
            </p:cNvPr>
            <p:cNvSpPr/>
            <p:nvPr/>
          </p:nvSpPr>
          <p:spPr>
            <a:xfrm>
              <a:off x="0" y="0"/>
              <a:ext cx="6350000" cy="9525000"/>
            </a:xfrm>
            <a:custGeom>
              <a:avLst/>
              <a:gdLst/>
              <a:ahLst/>
              <a:cxnLst/>
              <a:rect l="l" t="t" r="r" b="b"/>
              <a:pathLst>
                <a:path w="6350000" h="9525000">
                  <a:moveTo>
                    <a:pt x="0" y="9042400"/>
                  </a:moveTo>
                  <a:lnTo>
                    <a:pt x="0" y="482600"/>
                  </a:lnTo>
                  <a:cubicBezTo>
                    <a:pt x="0" y="215900"/>
                    <a:pt x="215900" y="0"/>
                    <a:pt x="482600" y="0"/>
                  </a:cubicBezTo>
                  <a:lnTo>
                    <a:pt x="5867400" y="0"/>
                  </a:lnTo>
                  <a:cubicBezTo>
                    <a:pt x="6134100" y="0"/>
                    <a:pt x="6350000" y="217170"/>
                    <a:pt x="6350000" y="482600"/>
                  </a:cubicBezTo>
                  <a:lnTo>
                    <a:pt x="6350000" y="9042400"/>
                  </a:lnTo>
                  <a:cubicBezTo>
                    <a:pt x="6350000" y="9309100"/>
                    <a:pt x="6134100" y="9525000"/>
                    <a:pt x="5867400" y="9525000"/>
                  </a:cubicBezTo>
                  <a:lnTo>
                    <a:pt x="482600" y="9525000"/>
                  </a:lnTo>
                  <a:cubicBezTo>
                    <a:pt x="217170" y="9525000"/>
                    <a:pt x="0" y="9309100"/>
                    <a:pt x="0" y="9042400"/>
                  </a:cubicBezTo>
                  <a:close/>
                </a:path>
              </a:pathLst>
            </a:custGeom>
            <a:blipFill>
              <a:blip r:embed="rId3" cstate="print">
                <a:alphaModFix amt="8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hu-HU"/>
            </a:p>
          </p:txBody>
        </p:sp>
      </p:grpSp>
      <p:sp>
        <p:nvSpPr>
          <p:cNvPr id="13" name="Dia számának helye 12">
            <a:extLst>
              <a:ext uri="{FF2B5EF4-FFF2-40B4-BE49-F238E27FC236}">
                <a16:creationId xmlns:a16="http://schemas.microsoft.com/office/drawing/2014/main" id="{42794190-9C2D-6614-D1C5-E3A7F9364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24800" y="9609137"/>
            <a:ext cx="2133600" cy="365125"/>
          </a:xfrm>
        </p:spPr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8561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122170" y="1028700"/>
            <a:ext cx="10231629" cy="64408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R="0" lvl="0" indent="0" fontAlgn="auto">
              <a:lnSpc>
                <a:spcPts val="4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5400" b="0" i="0" u="none" strike="noStrike" cap="none" spc="0" normalizeH="0" baseline="0">
                <a:ln>
                  <a:noFill/>
                </a:ln>
                <a:solidFill>
                  <a:srgbClr val="2E4D99"/>
                </a:solidFill>
                <a:effectLst/>
                <a:uLnTx/>
                <a:uFillTx/>
                <a:latin typeface="Arial Black" panose="020B0A04020102020204" pitchFamily="34" charset="0"/>
              </a:defRPr>
            </a:lvl1pPr>
          </a:lstStyle>
          <a:p>
            <a:pPr algn="ctr"/>
            <a:r>
              <a:rPr lang="hu-HU">
                <a:solidFill>
                  <a:schemeClr val="tx2">
                    <a:lumMod val="75000"/>
                  </a:schemeClr>
                </a:solidFill>
              </a:rPr>
              <a:t>Bérleményellenőrzés  </a:t>
            </a:r>
          </a:p>
        </p:txBody>
      </p:sp>
      <p:pic>
        <p:nvPicPr>
          <p:cNvPr id="7" name="Kép 6" descr="A képen szöveg, Betűtípus, képernyőkép, embléma látható&#10;&#10;Automatikusan generált leírás">
            <a:extLst>
              <a:ext uri="{FF2B5EF4-FFF2-40B4-BE49-F238E27FC236}">
                <a16:creationId xmlns:a16="http://schemas.microsoft.com/office/drawing/2014/main" id="{DBC36BC7-9008-22F7-4002-4C0CD8A0817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07" y="9263749"/>
            <a:ext cx="3138556" cy="757400"/>
          </a:xfrm>
          <a:prstGeom prst="rect">
            <a:avLst/>
          </a:prstGeom>
        </p:spPr>
      </p:pic>
      <p:grpSp>
        <p:nvGrpSpPr>
          <p:cNvPr id="3" name="Group 4">
            <a:extLst>
              <a:ext uri="{FF2B5EF4-FFF2-40B4-BE49-F238E27FC236}">
                <a16:creationId xmlns:a16="http://schemas.microsoft.com/office/drawing/2014/main" id="{F6E6104D-7487-91B1-96B5-BD552B94AD01}"/>
              </a:ext>
            </a:extLst>
          </p:cNvPr>
          <p:cNvGrpSpPr>
            <a:grpSpLocks noChangeAspect="1"/>
          </p:cNvGrpSpPr>
          <p:nvPr/>
        </p:nvGrpSpPr>
        <p:grpSpPr>
          <a:xfrm>
            <a:off x="11887200" y="1028700"/>
            <a:ext cx="5486400" cy="8229600"/>
            <a:chOff x="0" y="0"/>
            <a:chExt cx="6350000" cy="9525000"/>
          </a:xfrm>
        </p:grpSpPr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0B930B31-8F80-52D9-BE0F-D1C72FFB80DB}"/>
                </a:ext>
              </a:extLst>
            </p:cNvPr>
            <p:cNvSpPr/>
            <p:nvPr/>
          </p:nvSpPr>
          <p:spPr>
            <a:xfrm>
              <a:off x="0" y="0"/>
              <a:ext cx="6350000" cy="9525000"/>
            </a:xfrm>
            <a:custGeom>
              <a:avLst/>
              <a:gdLst/>
              <a:ahLst/>
              <a:cxnLst/>
              <a:rect l="l" t="t" r="r" b="b"/>
              <a:pathLst>
                <a:path w="6350000" h="9525000">
                  <a:moveTo>
                    <a:pt x="0" y="9042400"/>
                  </a:moveTo>
                  <a:lnTo>
                    <a:pt x="0" y="482600"/>
                  </a:lnTo>
                  <a:cubicBezTo>
                    <a:pt x="0" y="215900"/>
                    <a:pt x="215900" y="0"/>
                    <a:pt x="482600" y="0"/>
                  </a:cubicBezTo>
                  <a:lnTo>
                    <a:pt x="5867400" y="0"/>
                  </a:lnTo>
                  <a:cubicBezTo>
                    <a:pt x="6134100" y="0"/>
                    <a:pt x="6350000" y="217170"/>
                    <a:pt x="6350000" y="482600"/>
                  </a:cubicBezTo>
                  <a:lnTo>
                    <a:pt x="6350000" y="9042400"/>
                  </a:lnTo>
                  <a:cubicBezTo>
                    <a:pt x="6350000" y="9309100"/>
                    <a:pt x="6134100" y="9525000"/>
                    <a:pt x="5867400" y="9525000"/>
                  </a:cubicBezTo>
                  <a:lnTo>
                    <a:pt x="482600" y="9525000"/>
                  </a:lnTo>
                  <a:cubicBezTo>
                    <a:pt x="217170" y="9525000"/>
                    <a:pt x="0" y="9309100"/>
                    <a:pt x="0" y="9042400"/>
                  </a:cubicBezTo>
                  <a:close/>
                </a:path>
              </a:pathLst>
            </a:custGeom>
            <a:blipFill>
              <a:blip r:embed="rId3" cstate="print">
                <a:alphaModFix amt="8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hu-HU"/>
            </a:p>
          </p:txBody>
        </p:sp>
      </p:grpSp>
      <p:sp>
        <p:nvSpPr>
          <p:cNvPr id="11" name="Szövegdoboz 10">
            <a:extLst>
              <a:ext uri="{FF2B5EF4-FFF2-40B4-BE49-F238E27FC236}">
                <a16:creationId xmlns:a16="http://schemas.microsoft.com/office/drawing/2014/main" id="{8D575BDA-402C-1218-0B09-A5A34CCAC740}"/>
              </a:ext>
            </a:extLst>
          </p:cNvPr>
          <p:cNvSpPr txBox="1"/>
          <p:nvPr/>
        </p:nvSpPr>
        <p:spPr>
          <a:xfrm>
            <a:off x="903986" y="5565561"/>
            <a:ext cx="10591800" cy="3280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hu-HU" sz="2500" b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Az erzsébetvárosi ingatlanok ellenőrzése a bérlők előzetes tájékoztatása és időpontegyeztetés mellett rendszeres bérleményellenőrzési program keretében működik.</a:t>
            </a: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hu-HU" sz="2500" b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Lakossági bejelentések, Önkormányzattól érkező kérések esetén soron kívül ellenőrzésre kerülnek a kérdéses ingatlanok. Minden ellenőrzésről jegyzőkönyv, indokolt esetben fotódokumentáció is készül.</a:t>
            </a:r>
          </a:p>
        </p:txBody>
      </p:sp>
      <p:graphicFrame>
        <p:nvGraphicFramePr>
          <p:cNvPr id="5" name="Táblázat 4">
            <a:extLst>
              <a:ext uri="{FF2B5EF4-FFF2-40B4-BE49-F238E27FC236}">
                <a16:creationId xmlns:a16="http://schemas.microsoft.com/office/drawing/2014/main" id="{88096685-BE69-FB7A-2F47-F1C494C294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8431900"/>
              </p:ext>
            </p:extLst>
          </p:nvPr>
        </p:nvGraphicFramePr>
        <p:xfrm>
          <a:off x="2046986" y="1908621"/>
          <a:ext cx="8305800" cy="3409073"/>
        </p:xfrm>
        <a:graphic>
          <a:graphicData uri="http://schemas.openxmlformats.org/drawingml/2006/table">
            <a:tbl>
              <a:tblPr/>
              <a:tblGrid>
                <a:gridCol w="5387547">
                  <a:extLst>
                    <a:ext uri="{9D8B030D-6E8A-4147-A177-3AD203B41FA5}">
                      <a16:colId xmlns:a16="http://schemas.microsoft.com/office/drawing/2014/main" val="653503686"/>
                    </a:ext>
                  </a:extLst>
                </a:gridCol>
                <a:gridCol w="2918253">
                  <a:extLst>
                    <a:ext uri="{9D8B030D-6E8A-4147-A177-3AD203B41FA5}">
                      <a16:colId xmlns:a16="http://schemas.microsoft.com/office/drawing/2014/main" val="270750151"/>
                    </a:ext>
                  </a:extLst>
                </a:gridCol>
              </a:tblGrid>
              <a:tr h="36152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Ütemezett ingatlan felmérések 2025. I. </a:t>
                      </a:r>
                      <a:r>
                        <a:rPr lang="hu-HU" sz="1600" b="1" i="0" u="none" strike="noStrike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n.év</a:t>
                      </a:r>
                      <a:endParaRPr lang="hu-HU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3621945"/>
                  </a:ext>
                </a:extLst>
              </a:tr>
              <a:tr h="36152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Műszaki állpotfelmérések száma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3762013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Felmért lakások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2348389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Felmért helyiségek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1023648"/>
                  </a:ext>
                </a:extLst>
              </a:tr>
              <a:tr h="432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Külső-belső megrendelések alapján teljesített bejárások, felmérések 2025. I. </a:t>
                      </a:r>
                      <a:r>
                        <a:rPr lang="hu-HU" sz="1600" b="1" i="0" u="none" strike="noStrike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n.év</a:t>
                      </a:r>
                      <a:endParaRPr lang="hu-HU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4396631"/>
                  </a:ext>
                </a:extLst>
              </a:tr>
              <a:tr h="36152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Rendszeres ellenőrzések száma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9771912"/>
                  </a:ext>
                </a:extLst>
              </a:tr>
              <a:tr h="596510">
                <a:tc>
                  <a:txBody>
                    <a:bodyPr/>
                    <a:lstStyle/>
                    <a:p>
                      <a:pPr algn="ct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Lakás bejárás, megtekintés, átadás, visszavétel, birtokbavétel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9979731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Helyiség bejárások, megtekintések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1602296"/>
                  </a:ext>
                </a:extLst>
              </a:tr>
            </a:tbl>
          </a:graphicData>
        </a:graphic>
      </p:graphicFrame>
      <p:sp>
        <p:nvSpPr>
          <p:cNvPr id="14" name="Dia számának helye 13">
            <a:extLst>
              <a:ext uri="{FF2B5EF4-FFF2-40B4-BE49-F238E27FC236}">
                <a16:creationId xmlns:a16="http://schemas.microsoft.com/office/drawing/2014/main" id="{E9423DD1-46BA-E67A-46F5-1015F2FAA7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77200" y="9459886"/>
            <a:ext cx="2133600" cy="365125"/>
          </a:xfrm>
        </p:spPr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0757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1066800" y="1121286"/>
            <a:ext cx="16687800" cy="64408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R="0" lvl="0" indent="0" fontAlgn="auto">
              <a:lnSpc>
                <a:spcPts val="4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5400" b="0" i="0" u="none" strike="noStrike" cap="none" spc="0" normalizeH="0" baseline="0">
                <a:ln>
                  <a:noFill/>
                </a:ln>
                <a:solidFill>
                  <a:srgbClr val="2E4D99"/>
                </a:solidFill>
                <a:effectLst/>
                <a:uLnTx/>
                <a:uFillTx/>
                <a:latin typeface="Arial Black" panose="020B0A04020102020204" pitchFamily="34" charset="0"/>
              </a:defRPr>
            </a:lvl1pPr>
          </a:lstStyle>
          <a:p>
            <a:pPr algn="ctr"/>
            <a:r>
              <a:rPr lang="hu-HU">
                <a:solidFill>
                  <a:schemeClr val="tx2">
                    <a:lumMod val="75000"/>
                  </a:schemeClr>
                </a:solidFill>
              </a:rPr>
              <a:t>Követeléskezelés a lakásgazdálkodásban</a:t>
            </a:r>
          </a:p>
        </p:txBody>
      </p:sp>
      <p:pic>
        <p:nvPicPr>
          <p:cNvPr id="6" name="Kép 5" descr="A képen szöveg, Betűtípus, képernyőkép, embléma látható&#10;&#10;Automatikusan generált leírás">
            <a:extLst>
              <a:ext uri="{FF2B5EF4-FFF2-40B4-BE49-F238E27FC236}">
                <a16:creationId xmlns:a16="http://schemas.microsoft.com/office/drawing/2014/main" id="{1C7CBC57-FFD3-61C8-7430-B09E5155703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07" y="9263749"/>
            <a:ext cx="3138556" cy="757400"/>
          </a:xfrm>
          <a:prstGeom prst="rect">
            <a:avLst/>
          </a:prstGeom>
        </p:spPr>
      </p:pic>
      <p:graphicFrame>
        <p:nvGraphicFramePr>
          <p:cNvPr id="2" name="Táblázat 1">
            <a:extLst>
              <a:ext uri="{FF2B5EF4-FFF2-40B4-BE49-F238E27FC236}">
                <a16:creationId xmlns:a16="http://schemas.microsoft.com/office/drawing/2014/main" id="{B58D5E04-A965-D900-C43E-0D114D50A4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0702130"/>
              </p:ext>
            </p:extLst>
          </p:nvPr>
        </p:nvGraphicFramePr>
        <p:xfrm>
          <a:off x="1077686" y="2408140"/>
          <a:ext cx="15673316" cy="6134594"/>
        </p:xfrm>
        <a:graphic>
          <a:graphicData uri="http://schemas.openxmlformats.org/drawingml/2006/table">
            <a:tbl>
              <a:tblPr/>
              <a:tblGrid>
                <a:gridCol w="12018330">
                  <a:extLst>
                    <a:ext uri="{9D8B030D-6E8A-4147-A177-3AD203B41FA5}">
                      <a16:colId xmlns:a16="http://schemas.microsoft.com/office/drawing/2014/main" val="1949176635"/>
                    </a:ext>
                  </a:extLst>
                </a:gridCol>
                <a:gridCol w="1353790">
                  <a:extLst>
                    <a:ext uri="{9D8B030D-6E8A-4147-A177-3AD203B41FA5}">
                      <a16:colId xmlns:a16="http://schemas.microsoft.com/office/drawing/2014/main" val="3758768118"/>
                    </a:ext>
                  </a:extLst>
                </a:gridCol>
                <a:gridCol w="2301196">
                  <a:extLst>
                    <a:ext uri="{9D8B030D-6E8A-4147-A177-3AD203B41FA5}">
                      <a16:colId xmlns:a16="http://schemas.microsoft.com/office/drawing/2014/main" val="4206995429"/>
                    </a:ext>
                  </a:extLst>
                </a:gridCol>
              </a:tblGrid>
              <a:tr h="52556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2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2025. I. negyedév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9742068"/>
                  </a:ext>
                </a:extLst>
              </a:tr>
              <a:tr h="429811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Megnevezés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Összeg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049192"/>
                  </a:ext>
                </a:extLst>
              </a:tr>
              <a:tr h="429811">
                <a:tc>
                  <a:txBody>
                    <a:bodyPr/>
                    <a:lstStyle/>
                    <a:p>
                      <a:pPr algn="l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Fizetési késedelembe esett bérlők pénzügyi ellenőrzése, megtérült hátralékok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9 582 625 Ft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7381780"/>
                  </a:ext>
                </a:extLst>
              </a:tr>
              <a:tr h="429811">
                <a:tc>
                  <a:txBody>
                    <a:bodyPr/>
                    <a:lstStyle/>
                    <a:p>
                      <a:pPr algn="l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30 napon belüli tartozással rendelkező adósok telefonon, vagy elektronikusan történő megkeresése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1 290 086 Ft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6258801"/>
                  </a:ext>
                </a:extLst>
              </a:tr>
              <a:tr h="429811">
                <a:tc>
                  <a:txBody>
                    <a:bodyPr/>
                    <a:lstStyle/>
                    <a:p>
                      <a:pPr algn="l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1-2 havi hátralékkal rendelkező adósok részére tájékoztató levél kiküldése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9 365 744 Ft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00485572"/>
                  </a:ext>
                </a:extLst>
              </a:tr>
              <a:tr h="429811">
                <a:tc>
                  <a:txBody>
                    <a:bodyPr/>
                    <a:lstStyle/>
                    <a:p>
                      <a:pPr algn="l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Fizetési hátralékkal rendelkező adósok írásos felszólítása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13 251 905 Ft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872554"/>
                  </a:ext>
                </a:extLst>
              </a:tr>
              <a:tr h="429811">
                <a:tc>
                  <a:txBody>
                    <a:bodyPr/>
                    <a:lstStyle/>
                    <a:p>
                      <a:pPr algn="l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Fizetési felszólítás ellenére sem fizető bérlők részére a lakástörvény szerinti felmondás elkészítése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1 530 641 Ft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4977657"/>
                  </a:ext>
                </a:extLst>
              </a:tr>
              <a:tr h="429811">
                <a:tc>
                  <a:txBody>
                    <a:bodyPr/>
                    <a:lstStyle/>
                    <a:p>
                      <a:pPr algn="l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Bérleményellenőrök igénybevétele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9701983"/>
                  </a:ext>
                </a:extLst>
              </a:tr>
              <a:tr h="429811">
                <a:tc>
                  <a:txBody>
                    <a:bodyPr/>
                    <a:lstStyle/>
                    <a:p>
                      <a:pPr algn="l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Előterjesztés elkészítése adósok kezdeményezésére (részletfizetés, tartozás elengedés) PKB részére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7562875"/>
                  </a:ext>
                </a:extLst>
              </a:tr>
              <a:tr h="429811">
                <a:tc>
                  <a:txBody>
                    <a:bodyPr/>
                    <a:lstStyle/>
                    <a:p>
                      <a:pPr algn="l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Részletfizetési megállapodás megkötése adóssal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659 000 Ft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6491081"/>
                  </a:ext>
                </a:extLst>
              </a:tr>
              <a:tr h="429811">
                <a:tc>
                  <a:txBody>
                    <a:bodyPr/>
                    <a:lstStyle/>
                    <a:p>
                      <a:pPr algn="l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Részletfizetés során megtérült hátralék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1 041 353 Ft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7286795"/>
                  </a:ext>
                </a:extLst>
              </a:tr>
              <a:tr h="429811">
                <a:tc>
                  <a:txBody>
                    <a:bodyPr/>
                    <a:lstStyle/>
                    <a:p>
                      <a:pPr algn="l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Humán Szolgáltató Iroda tájékoztatója alapján szociális lakbér nyilvántartásunkba való felvezetése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93762992"/>
                  </a:ext>
                </a:extLst>
              </a:tr>
              <a:tr h="429811">
                <a:tc>
                  <a:txBody>
                    <a:bodyPr/>
                    <a:lstStyle/>
                    <a:p>
                      <a:pPr algn="l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Önkormányzati, Hálózat Alapítvány támogatása a bérleti díj és megfizetésének ellenőrzése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5972035"/>
                  </a:ext>
                </a:extLst>
              </a:tr>
              <a:tr h="451302">
                <a:tc>
                  <a:txBody>
                    <a:bodyPr/>
                    <a:lstStyle/>
                    <a:p>
                      <a:pPr algn="l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Behajthatatlan követelések (elévülés, felszámolás, megszűnés) pénzügyi kivezetésére tett javaslat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12 374 146 Ft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8109489"/>
                  </a:ext>
                </a:extLst>
              </a:tr>
            </a:tbl>
          </a:graphicData>
        </a:graphic>
      </p:graphicFrame>
      <p:sp>
        <p:nvSpPr>
          <p:cNvPr id="11" name="Dia számának helye 10">
            <a:extLst>
              <a:ext uri="{FF2B5EF4-FFF2-40B4-BE49-F238E27FC236}">
                <a16:creationId xmlns:a16="http://schemas.microsoft.com/office/drawing/2014/main" id="{C1325A08-4BCF-4918-FF14-906D50681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77200" y="9459886"/>
            <a:ext cx="2133600" cy="365125"/>
          </a:xfrm>
        </p:spPr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2842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F52F25E-3488-9B18-2F94-7EC828F33D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>
            <a:extLst>
              <a:ext uri="{FF2B5EF4-FFF2-40B4-BE49-F238E27FC236}">
                <a16:creationId xmlns:a16="http://schemas.microsoft.com/office/drawing/2014/main" id="{03BBDCA4-830D-D32E-3634-BAE869C2FC13}"/>
              </a:ext>
            </a:extLst>
          </p:cNvPr>
          <p:cNvSpPr txBox="1"/>
          <p:nvPr/>
        </p:nvSpPr>
        <p:spPr>
          <a:xfrm>
            <a:off x="1066800" y="1121286"/>
            <a:ext cx="16687800" cy="64408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R="0" lvl="0" indent="0" fontAlgn="auto">
              <a:lnSpc>
                <a:spcPts val="4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5400" b="0" i="0" u="none" strike="noStrike" cap="none" spc="0" normalizeH="0" baseline="0">
                <a:ln>
                  <a:noFill/>
                </a:ln>
                <a:solidFill>
                  <a:srgbClr val="2E4D99"/>
                </a:solidFill>
                <a:effectLst/>
                <a:uLnTx/>
                <a:uFillTx/>
                <a:latin typeface="Arial Black" panose="020B0A04020102020204" pitchFamily="34" charset="0"/>
              </a:defRPr>
            </a:lvl1pPr>
          </a:lstStyle>
          <a:p>
            <a:r>
              <a:rPr lang="hu-HU">
                <a:solidFill>
                  <a:schemeClr val="tx2">
                    <a:lumMod val="75000"/>
                  </a:schemeClr>
                </a:solidFill>
              </a:rPr>
              <a:t>Követeléskezelés a helyiséggazdálkodásban</a:t>
            </a:r>
          </a:p>
        </p:txBody>
      </p:sp>
      <p:pic>
        <p:nvPicPr>
          <p:cNvPr id="6" name="Kép 5" descr="A képen szöveg, Betűtípus, képernyőkép, embléma látható&#10;&#10;Automatikusan generált leírás">
            <a:extLst>
              <a:ext uri="{FF2B5EF4-FFF2-40B4-BE49-F238E27FC236}">
                <a16:creationId xmlns:a16="http://schemas.microsoft.com/office/drawing/2014/main" id="{04CB4000-D470-7A89-9452-BE63B2FFCA7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07" y="9263749"/>
            <a:ext cx="3138556" cy="757400"/>
          </a:xfrm>
          <a:prstGeom prst="rect">
            <a:avLst/>
          </a:prstGeom>
        </p:spPr>
      </p:pic>
      <p:graphicFrame>
        <p:nvGraphicFramePr>
          <p:cNvPr id="2" name="Táblázat 1">
            <a:extLst>
              <a:ext uri="{FF2B5EF4-FFF2-40B4-BE49-F238E27FC236}">
                <a16:creationId xmlns:a16="http://schemas.microsoft.com/office/drawing/2014/main" id="{F5739476-40E1-A68A-8CCC-C5C2E9E534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1796297"/>
              </p:ext>
            </p:extLst>
          </p:nvPr>
        </p:nvGraphicFramePr>
        <p:xfrm>
          <a:off x="1143000" y="2247900"/>
          <a:ext cx="14859000" cy="6096000"/>
        </p:xfrm>
        <a:graphic>
          <a:graphicData uri="http://schemas.openxmlformats.org/drawingml/2006/table">
            <a:tbl>
              <a:tblPr/>
              <a:tblGrid>
                <a:gridCol w="11832627">
                  <a:extLst>
                    <a:ext uri="{9D8B030D-6E8A-4147-A177-3AD203B41FA5}">
                      <a16:colId xmlns:a16="http://schemas.microsoft.com/office/drawing/2014/main" val="2908046586"/>
                    </a:ext>
                  </a:extLst>
                </a:gridCol>
                <a:gridCol w="1215510">
                  <a:extLst>
                    <a:ext uri="{9D8B030D-6E8A-4147-A177-3AD203B41FA5}">
                      <a16:colId xmlns:a16="http://schemas.microsoft.com/office/drawing/2014/main" val="1244965569"/>
                    </a:ext>
                  </a:extLst>
                </a:gridCol>
                <a:gridCol w="1810863">
                  <a:extLst>
                    <a:ext uri="{9D8B030D-6E8A-4147-A177-3AD203B41FA5}">
                      <a16:colId xmlns:a16="http://schemas.microsoft.com/office/drawing/2014/main" val="3150186920"/>
                    </a:ext>
                  </a:extLst>
                </a:gridCol>
              </a:tblGrid>
              <a:tr h="3200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hu-HU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2025. I. negyedév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8674086"/>
                  </a:ext>
                </a:extLst>
              </a:tr>
              <a:tr h="3200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Megnevezés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összeg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9923933"/>
                  </a:ext>
                </a:extLst>
              </a:tr>
              <a:tr h="320000">
                <a:tc>
                  <a:txBody>
                    <a:bodyPr/>
                    <a:lstStyle/>
                    <a:p>
                      <a:pPr algn="l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Fizetési hátralékkal rendelkező adósok írásos felszólítása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112 397 457 Ft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6768919"/>
                  </a:ext>
                </a:extLst>
              </a:tr>
              <a:tr h="320000">
                <a:tc>
                  <a:txBody>
                    <a:bodyPr/>
                    <a:lstStyle/>
                    <a:p>
                      <a:pPr algn="l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Fizetési felszólítás ellenére sem fizető bérlők részére a felmondás elkészítése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48464232"/>
                  </a:ext>
                </a:extLst>
              </a:tr>
              <a:tr h="320000">
                <a:tc>
                  <a:txBody>
                    <a:bodyPr/>
                    <a:lstStyle/>
                    <a:p>
                      <a:pPr algn="l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Adóssal szemben kezdeményezett fizetési meghagyás indítása (MOKK)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1140567"/>
                  </a:ext>
                </a:extLst>
              </a:tr>
              <a:tr h="320000">
                <a:tc>
                  <a:txBody>
                    <a:bodyPr/>
                    <a:lstStyle/>
                    <a:p>
                      <a:pPr algn="l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Adóssal szemben kezdeményezett végrehajtási eljárás megindítása (MOKK)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9708435"/>
                  </a:ext>
                </a:extLst>
              </a:tr>
              <a:tr h="320000">
                <a:tc>
                  <a:txBody>
                    <a:bodyPr/>
                    <a:lstStyle/>
                    <a:p>
                      <a:pPr algn="l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Peres eljárás indítása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50727242"/>
                  </a:ext>
                </a:extLst>
              </a:tr>
              <a:tr h="320000">
                <a:tc>
                  <a:txBody>
                    <a:bodyPr/>
                    <a:lstStyle/>
                    <a:p>
                      <a:pPr algn="l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Folyamatban lévő peres eljárások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256 290 692 Ft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1670039"/>
                  </a:ext>
                </a:extLst>
              </a:tr>
              <a:tr h="320000">
                <a:tc>
                  <a:txBody>
                    <a:bodyPr/>
                    <a:lstStyle/>
                    <a:p>
                      <a:pPr algn="l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Ügyvédi Iroda által kezdeményezett végrehajtási eljárások (kiürítés)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8811837"/>
                  </a:ext>
                </a:extLst>
              </a:tr>
              <a:tr h="320000">
                <a:tc>
                  <a:txBody>
                    <a:bodyPr/>
                    <a:lstStyle/>
                    <a:p>
                      <a:pPr algn="l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Ügyvédi Iroda által kezdeményezett végrehajtási eljárások (díjhátralék)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0593271"/>
                  </a:ext>
                </a:extLst>
              </a:tr>
              <a:tr h="320000">
                <a:tc>
                  <a:txBody>
                    <a:bodyPr/>
                    <a:lstStyle/>
                    <a:p>
                      <a:pPr algn="l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Folyamatban lévő végrehajtási eljárások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257 032 227 Ft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1661192"/>
                  </a:ext>
                </a:extLst>
              </a:tr>
              <a:tr h="320000">
                <a:tc>
                  <a:txBody>
                    <a:bodyPr/>
                    <a:lstStyle/>
                    <a:p>
                      <a:pPr algn="l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Végrehajtási jog bejegyzés (ingatlanügyi hatóság megkeresése)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857 250 Ft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5578051"/>
                  </a:ext>
                </a:extLst>
              </a:tr>
              <a:tr h="320000">
                <a:tc>
                  <a:txBody>
                    <a:bodyPr/>
                    <a:lstStyle/>
                    <a:p>
                      <a:pPr algn="l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Ingó foglalás (gépjármű, üzletrész)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857 250 Ft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9462316"/>
                  </a:ext>
                </a:extLst>
              </a:tr>
              <a:tr h="320000">
                <a:tc>
                  <a:txBody>
                    <a:bodyPr/>
                    <a:lstStyle/>
                    <a:p>
                      <a:pPr algn="l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Árverés (ingó, ingatlan)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6887077"/>
                  </a:ext>
                </a:extLst>
              </a:tr>
              <a:tr h="320000">
                <a:tc>
                  <a:txBody>
                    <a:bodyPr/>
                    <a:lstStyle/>
                    <a:p>
                      <a:pPr algn="l" fontAlgn="ctr"/>
                      <a:r>
                        <a:rPr lang="hu-HU" sz="1800" b="0" i="0" u="none" strike="noStrike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Vht</a:t>
                      </a:r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52. § d) pontja alapján szünetel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0742961"/>
                  </a:ext>
                </a:extLst>
              </a:tr>
              <a:tr h="320000">
                <a:tc>
                  <a:txBody>
                    <a:bodyPr/>
                    <a:lstStyle/>
                    <a:p>
                      <a:pPr algn="l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 rendelet [ Vüsz. ] 33. § a), b), c), d) pontja alapján térült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857 250 Ft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7618913"/>
                  </a:ext>
                </a:extLst>
              </a:tr>
              <a:tr h="320000">
                <a:tc>
                  <a:txBody>
                    <a:bodyPr/>
                    <a:lstStyle/>
                    <a:p>
                      <a:pPr algn="l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jogerős rendőrségi kiürítés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5509582"/>
                  </a:ext>
                </a:extLst>
              </a:tr>
              <a:tr h="320000">
                <a:tc>
                  <a:txBody>
                    <a:bodyPr/>
                    <a:lstStyle/>
                    <a:p>
                      <a:pPr algn="l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Hitelezői igény bejelentése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u-HU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4683168"/>
                  </a:ext>
                </a:extLst>
              </a:tr>
              <a:tr h="336000">
                <a:tc>
                  <a:txBody>
                    <a:bodyPr/>
                    <a:lstStyle/>
                    <a:p>
                      <a:pPr algn="l" fontAlgn="ctr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Behajthatatlan követelések (elévülés, felszámolás, megszűnés) pénzügyi kivezetésére tett javaslat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9548729"/>
                  </a:ext>
                </a:extLst>
              </a:tr>
            </a:tbl>
          </a:graphicData>
        </a:graphic>
      </p:graphicFrame>
      <p:sp>
        <p:nvSpPr>
          <p:cNvPr id="11" name="Dia számának helye 10">
            <a:extLst>
              <a:ext uri="{FF2B5EF4-FFF2-40B4-BE49-F238E27FC236}">
                <a16:creationId xmlns:a16="http://schemas.microsoft.com/office/drawing/2014/main" id="{567E6FA5-5068-7CF4-036B-5E28C003B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77200" y="9459886"/>
            <a:ext cx="2133600" cy="365125"/>
          </a:xfrm>
        </p:spPr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4638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1066800" y="587768"/>
            <a:ext cx="16078200" cy="184665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R="0" lvl="0" indent="0" fontAlgn="auto">
              <a:lnSpc>
                <a:spcPts val="4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5400" b="0" i="0" u="none" strike="noStrike" cap="none" spc="0" normalizeH="0" baseline="0">
                <a:ln>
                  <a:noFill/>
                </a:ln>
                <a:solidFill>
                  <a:srgbClr val="2E4D99"/>
                </a:solidFill>
                <a:effectLst/>
                <a:uLnTx/>
                <a:uFillTx/>
                <a:latin typeface="Arial Black" panose="020B0A04020102020204" pitchFamily="34" charset="0"/>
              </a:defRPr>
            </a:lvl1pPr>
          </a:lstStyle>
          <a:p>
            <a:pPr algn="ctr"/>
            <a:r>
              <a:rPr lang="hu-HU" sz="4400">
                <a:solidFill>
                  <a:schemeClr val="tx2">
                    <a:lumMod val="75000"/>
                  </a:schemeClr>
                </a:solidFill>
              </a:rPr>
              <a:t>2025. évi vagyonhasznosítási feladatok, lakások, helyiségek értékesítésének és bérbeadásának bevételei, Terv/Tény összehasonlítás</a:t>
            </a:r>
            <a:endParaRPr lang="en-US" sz="440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Kép 5" descr="A képen szöveg, Betűtípus, képernyőkép, embléma látható&#10;&#10;Automatikusan generált leírás">
            <a:extLst>
              <a:ext uri="{FF2B5EF4-FFF2-40B4-BE49-F238E27FC236}">
                <a16:creationId xmlns:a16="http://schemas.microsoft.com/office/drawing/2014/main" id="{1C7CBC57-FFD3-61C8-7430-B09E5155703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07" y="9263749"/>
            <a:ext cx="3138556" cy="757400"/>
          </a:xfrm>
          <a:prstGeom prst="rect">
            <a:avLst/>
          </a:prstGeom>
        </p:spPr>
      </p:pic>
      <p:graphicFrame>
        <p:nvGraphicFramePr>
          <p:cNvPr id="2" name="Táblázat 1">
            <a:extLst>
              <a:ext uri="{FF2B5EF4-FFF2-40B4-BE49-F238E27FC236}">
                <a16:creationId xmlns:a16="http://schemas.microsoft.com/office/drawing/2014/main" id="{DCA4EEB9-0331-6472-5F3C-8CC7676F9F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9637853"/>
              </p:ext>
            </p:extLst>
          </p:nvPr>
        </p:nvGraphicFramePr>
        <p:xfrm>
          <a:off x="1491900" y="2529743"/>
          <a:ext cx="15228000" cy="6765032"/>
        </p:xfrm>
        <a:graphic>
          <a:graphicData uri="http://schemas.openxmlformats.org/drawingml/2006/table">
            <a:tbl>
              <a:tblPr/>
              <a:tblGrid>
                <a:gridCol w="1008000">
                  <a:extLst>
                    <a:ext uri="{9D8B030D-6E8A-4147-A177-3AD203B41FA5}">
                      <a16:colId xmlns:a16="http://schemas.microsoft.com/office/drawing/2014/main" val="845376101"/>
                    </a:ext>
                  </a:extLst>
                </a:gridCol>
                <a:gridCol w="5040000">
                  <a:extLst>
                    <a:ext uri="{9D8B030D-6E8A-4147-A177-3AD203B41FA5}">
                      <a16:colId xmlns:a16="http://schemas.microsoft.com/office/drawing/2014/main" val="2955154746"/>
                    </a:ext>
                  </a:extLst>
                </a:gridCol>
                <a:gridCol w="1836000">
                  <a:extLst>
                    <a:ext uri="{9D8B030D-6E8A-4147-A177-3AD203B41FA5}">
                      <a16:colId xmlns:a16="http://schemas.microsoft.com/office/drawing/2014/main" val="3095896855"/>
                    </a:ext>
                  </a:extLst>
                </a:gridCol>
                <a:gridCol w="1836000">
                  <a:extLst>
                    <a:ext uri="{9D8B030D-6E8A-4147-A177-3AD203B41FA5}">
                      <a16:colId xmlns:a16="http://schemas.microsoft.com/office/drawing/2014/main" val="3802057589"/>
                    </a:ext>
                  </a:extLst>
                </a:gridCol>
                <a:gridCol w="1836000">
                  <a:extLst>
                    <a:ext uri="{9D8B030D-6E8A-4147-A177-3AD203B41FA5}">
                      <a16:colId xmlns:a16="http://schemas.microsoft.com/office/drawing/2014/main" val="1125124893"/>
                    </a:ext>
                  </a:extLst>
                </a:gridCol>
                <a:gridCol w="1836000">
                  <a:extLst>
                    <a:ext uri="{9D8B030D-6E8A-4147-A177-3AD203B41FA5}">
                      <a16:colId xmlns:a16="http://schemas.microsoft.com/office/drawing/2014/main" val="2712915113"/>
                    </a:ext>
                  </a:extLst>
                </a:gridCol>
                <a:gridCol w="1836000">
                  <a:extLst>
                    <a:ext uri="{9D8B030D-6E8A-4147-A177-3AD203B41FA5}">
                      <a16:colId xmlns:a16="http://schemas.microsoft.com/office/drawing/2014/main" val="365104219"/>
                    </a:ext>
                  </a:extLst>
                </a:gridCol>
              </a:tblGrid>
              <a:tr h="554375">
                <a:tc>
                  <a:txBody>
                    <a:bodyPr/>
                    <a:lstStyle/>
                    <a:p>
                      <a:pPr algn="l" fontAlgn="b"/>
                      <a:endParaRPr lang="hu-HU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hu-HU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hu-HU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hu-HU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hu-HU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hu-HU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hu-H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Adatok </a:t>
                      </a:r>
                      <a:r>
                        <a:rPr lang="hu-HU" sz="1400" b="1" i="0" u="none" strike="noStrike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eFt</a:t>
                      </a:r>
                      <a:r>
                        <a:rPr lang="hu-H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-ban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2164943"/>
                  </a:ext>
                </a:extLst>
              </a:tr>
              <a:tr h="918853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Sorszám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Jogcím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2025. évi bevételi terv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2025. évi időarányos terv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2025.01-03. havi tény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Eltérés Terv-Tény (</a:t>
                      </a:r>
                      <a:r>
                        <a:rPr lang="hu-HU" sz="1800" b="1" i="0" u="none" strike="noStrike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eFt</a:t>
                      </a:r>
                      <a:r>
                        <a:rPr lang="hu-HU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Eltérés Terv/Tény (%)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57749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hu-HU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Lakások bérbeadásával kapcsolatos bevételek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6812646"/>
                  </a:ext>
                </a:extLst>
              </a:tr>
              <a:tr h="290970">
                <a:tc>
                  <a:txBody>
                    <a:bodyPr/>
                    <a:lstStyle/>
                    <a:p>
                      <a:pPr algn="ctr" fontAlgn="b"/>
                      <a:endParaRPr lang="hu-HU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Lakás bérleti díj*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      503 480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125 870      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120 999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-4 871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-3,87%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6484829"/>
                  </a:ext>
                </a:extLst>
              </a:tr>
              <a:tr h="290970">
                <a:tc>
                  <a:txBody>
                    <a:bodyPr/>
                    <a:lstStyle/>
                    <a:p>
                      <a:pPr algn="ctr" fontAlgn="b"/>
                      <a:endParaRPr lang="hu-HU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Víz-csatorna díj térítés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        57 150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14 288        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15 575         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1 287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9,01%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73522198"/>
                  </a:ext>
                </a:extLst>
              </a:tr>
              <a:tr h="290970">
                <a:tc>
                  <a:txBody>
                    <a:bodyPr/>
                    <a:lstStyle/>
                    <a:p>
                      <a:pPr algn="ctr" fontAlgn="b"/>
                      <a:endParaRPr lang="hu-HU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Szemétdíj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        39 370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9 843        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10 202        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360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3,65%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9563350"/>
                  </a:ext>
                </a:extLst>
              </a:tr>
              <a:tr h="306284">
                <a:tc>
                  <a:txBody>
                    <a:bodyPr/>
                    <a:lstStyle/>
                    <a:p>
                      <a:pPr algn="ctr" fontAlgn="b"/>
                      <a:endParaRPr lang="hu-HU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Mindösszesen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      600 000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150 000      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146 776      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-3 224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-2,15%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8601737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hu-HU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Helyiség bérbeadásával kapcsolatos bevételek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6808095"/>
                  </a:ext>
                </a:extLst>
              </a:tr>
              <a:tr h="290970">
                <a:tc>
                  <a:txBody>
                    <a:bodyPr/>
                    <a:lstStyle/>
                    <a:p>
                      <a:pPr algn="ctr" fontAlgn="b"/>
                      <a:endParaRPr lang="hu-HU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Bérleti díj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1 022 166      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      255 541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252 024      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0" i="0" u="none" strike="noStrike">
                          <a:effectLst/>
                          <a:latin typeface="Arial"/>
                        </a:rPr>
                        <a:t>-3 517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-1,38%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1012430"/>
                  </a:ext>
                </a:extLst>
              </a:tr>
              <a:tr h="290970">
                <a:tc>
                  <a:txBody>
                    <a:bodyPr/>
                    <a:lstStyle/>
                    <a:p>
                      <a:pPr algn="ctr" fontAlgn="b"/>
                      <a:endParaRPr lang="hu-HU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Bérleti díj (víz, csatorna)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12 809        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3 202        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3 132        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-71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-2,21%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322632"/>
                  </a:ext>
                </a:extLst>
              </a:tr>
              <a:tr h="306284">
                <a:tc>
                  <a:txBody>
                    <a:bodyPr/>
                    <a:lstStyle/>
                    <a:p>
                      <a:pPr algn="ctr" fontAlgn="b"/>
                      <a:endParaRPr lang="hu-HU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Mindösszesen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1 034 975      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258 744      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255 156      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        -3 588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-1,39%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76638219"/>
                  </a:ext>
                </a:extLst>
              </a:tr>
              <a:tr h="39102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hu-HU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Ingatlanok elidegenítéssel kapcsolatos bevételek**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7321717"/>
                  </a:ext>
                </a:extLst>
              </a:tr>
              <a:tr h="306284">
                <a:tc>
                  <a:txBody>
                    <a:bodyPr/>
                    <a:lstStyle/>
                    <a:p>
                      <a:pPr algn="ctr" fontAlgn="b"/>
                      <a:endParaRPr lang="hu-HU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Lakások értékesítése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650 000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162 500   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        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-144 671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-89,03%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75898401"/>
                  </a:ext>
                </a:extLst>
              </a:tr>
              <a:tr h="306284">
                <a:tc>
                  <a:txBody>
                    <a:bodyPr/>
                    <a:lstStyle/>
                    <a:p>
                      <a:pPr algn="ctr" fontAlgn="b"/>
                      <a:endParaRPr lang="hu-HU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Helyiségek értékesítése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450 000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112 500      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        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-112 500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-100,00%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523119"/>
                  </a:ext>
                </a:extLst>
              </a:tr>
              <a:tr h="306284">
                <a:tc>
                  <a:txBody>
                    <a:bodyPr/>
                    <a:lstStyle/>
                    <a:p>
                      <a:pPr algn="ctr" fontAlgn="b"/>
                      <a:endParaRPr lang="hu-HU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Egyéb ingatlanok értékesítése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2 050 000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512 500   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   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-512 500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-100,00%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7972986"/>
                  </a:ext>
                </a:extLst>
              </a:tr>
              <a:tr h="306284">
                <a:tc>
                  <a:txBody>
                    <a:bodyPr/>
                    <a:lstStyle/>
                    <a:p>
                      <a:pPr algn="ctr" fontAlgn="b"/>
                      <a:endParaRPr lang="hu-HU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Bérlakásértékesítés részletre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      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hu-HU" sz="1800" b="0" i="0" u="none" strike="noStrike" noProof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6 067</a:t>
                      </a:r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       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4679874"/>
                  </a:ext>
                </a:extLst>
              </a:tr>
              <a:tr h="306284">
                <a:tc>
                  <a:txBody>
                    <a:bodyPr/>
                    <a:lstStyle/>
                    <a:p>
                      <a:pPr algn="ctr" fontAlgn="b"/>
                      <a:endParaRPr lang="hu-HU" sz="1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Mindösszesen**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3 150 000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787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6 067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-3 774 914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-97,74%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2110573"/>
                  </a:ext>
                </a:extLst>
              </a:tr>
              <a:tr h="290970">
                <a:tc>
                  <a:txBody>
                    <a:bodyPr/>
                    <a:lstStyle/>
                    <a:p>
                      <a:pPr algn="l" fontAlgn="b"/>
                      <a:endParaRPr lang="hu-HU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* (bérleti díj + használati díj + áram + fűtés + lift + takarítás)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hu-HU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hu-HU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hu-HU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18469959"/>
                  </a:ext>
                </a:extLst>
              </a:tr>
              <a:tr h="290970">
                <a:tc>
                  <a:txBody>
                    <a:bodyPr/>
                    <a:lstStyle/>
                    <a:p>
                      <a:pPr algn="l" fontAlgn="b"/>
                      <a:endParaRPr lang="hu-HU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l" fontAlgn="b"/>
                      <a:r>
                        <a:rPr lang="hu-H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** 2025. évi elfogadott költségvetés - bevételi előirányzat B52. rovatrend - Ingatlanok értékesítése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5095150"/>
                  </a:ext>
                </a:extLst>
              </a:tr>
            </a:tbl>
          </a:graphicData>
        </a:graphic>
      </p:graphicFrame>
      <p:sp>
        <p:nvSpPr>
          <p:cNvPr id="11" name="Dia számának helye 10">
            <a:extLst>
              <a:ext uri="{FF2B5EF4-FFF2-40B4-BE49-F238E27FC236}">
                <a16:creationId xmlns:a16="http://schemas.microsoft.com/office/drawing/2014/main" id="{8E4960F5-C1CB-2461-40E1-56B2EDB01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39100" y="9516669"/>
            <a:ext cx="2133600" cy="365125"/>
          </a:xfrm>
        </p:spPr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5347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990600" y="747754"/>
            <a:ext cx="16154400" cy="184665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R="0" lvl="0" indent="0" fontAlgn="auto">
              <a:lnSpc>
                <a:spcPts val="4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5400" b="0" i="0" u="none" strike="noStrike" cap="none" spc="0" normalizeH="0" baseline="0">
                <a:ln>
                  <a:noFill/>
                </a:ln>
                <a:solidFill>
                  <a:srgbClr val="2E4D99"/>
                </a:solidFill>
                <a:effectLst/>
                <a:uLnTx/>
                <a:uFillTx/>
                <a:latin typeface="Arial Black" panose="020B0A04020102020204" pitchFamily="34" charset="0"/>
              </a:defRPr>
            </a:lvl1pPr>
          </a:lstStyle>
          <a:p>
            <a:pPr algn="just"/>
            <a:r>
              <a:rPr lang="hu-HU" sz="4400">
                <a:solidFill>
                  <a:schemeClr val="tx2">
                    <a:lumMod val="75000"/>
                  </a:schemeClr>
                </a:solidFill>
              </a:rPr>
              <a:t>2025. I. </a:t>
            </a:r>
            <a:r>
              <a:rPr lang="hu-HU" sz="4400" err="1">
                <a:solidFill>
                  <a:schemeClr val="tx2">
                    <a:lumMod val="75000"/>
                  </a:schemeClr>
                </a:solidFill>
              </a:rPr>
              <a:t>n.évi</a:t>
            </a:r>
            <a:r>
              <a:rPr lang="hu-HU" sz="4400">
                <a:solidFill>
                  <a:schemeClr val="tx2">
                    <a:lumMod val="75000"/>
                  </a:schemeClr>
                </a:solidFill>
              </a:rPr>
              <a:t> vagyonhasznosítási feladatok, lakások, helyiségek értékesítésével és bérbeadásával kapcsolatos kiadások Terv/Tény összehasonlítás</a:t>
            </a:r>
            <a:endParaRPr lang="en-US" sz="440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Kép 5" descr="A képen szöveg, Betűtípus, képernyőkép, embléma látható&#10;&#10;Automatikusan generált leírás">
            <a:extLst>
              <a:ext uri="{FF2B5EF4-FFF2-40B4-BE49-F238E27FC236}">
                <a16:creationId xmlns:a16="http://schemas.microsoft.com/office/drawing/2014/main" id="{1C7CBC57-FFD3-61C8-7430-B09E5155703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267322"/>
            <a:ext cx="3138556" cy="757400"/>
          </a:xfrm>
          <a:prstGeom prst="rect">
            <a:avLst/>
          </a:prstGeom>
        </p:spPr>
      </p:pic>
      <p:graphicFrame>
        <p:nvGraphicFramePr>
          <p:cNvPr id="5" name="Táblázat 4">
            <a:extLst>
              <a:ext uri="{FF2B5EF4-FFF2-40B4-BE49-F238E27FC236}">
                <a16:creationId xmlns:a16="http://schemas.microsoft.com/office/drawing/2014/main" id="{11F5BAB3-6138-C816-1D8D-8D63EB5B56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69791"/>
              </p:ext>
            </p:extLst>
          </p:nvPr>
        </p:nvGraphicFramePr>
        <p:xfrm>
          <a:off x="1752600" y="2781300"/>
          <a:ext cx="14434686" cy="6103898"/>
        </p:xfrm>
        <a:graphic>
          <a:graphicData uri="http://schemas.openxmlformats.org/drawingml/2006/table">
            <a:tbl>
              <a:tblPr/>
              <a:tblGrid>
                <a:gridCol w="590250">
                  <a:extLst>
                    <a:ext uri="{9D8B030D-6E8A-4147-A177-3AD203B41FA5}">
                      <a16:colId xmlns:a16="http://schemas.microsoft.com/office/drawing/2014/main" val="328511122"/>
                    </a:ext>
                  </a:extLst>
                </a:gridCol>
                <a:gridCol w="927837">
                  <a:extLst>
                    <a:ext uri="{9D8B030D-6E8A-4147-A177-3AD203B41FA5}">
                      <a16:colId xmlns:a16="http://schemas.microsoft.com/office/drawing/2014/main" val="1385925766"/>
                    </a:ext>
                  </a:extLst>
                </a:gridCol>
                <a:gridCol w="4610862">
                  <a:extLst>
                    <a:ext uri="{9D8B030D-6E8A-4147-A177-3AD203B41FA5}">
                      <a16:colId xmlns:a16="http://schemas.microsoft.com/office/drawing/2014/main" val="3811185454"/>
                    </a:ext>
                  </a:extLst>
                </a:gridCol>
                <a:gridCol w="1443803">
                  <a:extLst>
                    <a:ext uri="{9D8B030D-6E8A-4147-A177-3AD203B41FA5}">
                      <a16:colId xmlns:a16="http://schemas.microsoft.com/office/drawing/2014/main" val="3368168239"/>
                    </a:ext>
                  </a:extLst>
                </a:gridCol>
                <a:gridCol w="1521429">
                  <a:extLst>
                    <a:ext uri="{9D8B030D-6E8A-4147-A177-3AD203B41FA5}">
                      <a16:colId xmlns:a16="http://schemas.microsoft.com/office/drawing/2014/main" val="4201300708"/>
                    </a:ext>
                  </a:extLst>
                </a:gridCol>
                <a:gridCol w="1381706">
                  <a:extLst>
                    <a:ext uri="{9D8B030D-6E8A-4147-A177-3AD203B41FA5}">
                      <a16:colId xmlns:a16="http://schemas.microsoft.com/office/drawing/2014/main" val="1982555992"/>
                    </a:ext>
                  </a:extLst>
                </a:gridCol>
                <a:gridCol w="1397229">
                  <a:extLst>
                    <a:ext uri="{9D8B030D-6E8A-4147-A177-3AD203B41FA5}">
                      <a16:colId xmlns:a16="http://schemas.microsoft.com/office/drawing/2014/main" val="2081256055"/>
                    </a:ext>
                  </a:extLst>
                </a:gridCol>
                <a:gridCol w="1366175">
                  <a:extLst>
                    <a:ext uri="{9D8B030D-6E8A-4147-A177-3AD203B41FA5}">
                      <a16:colId xmlns:a16="http://schemas.microsoft.com/office/drawing/2014/main" val="2146871780"/>
                    </a:ext>
                  </a:extLst>
                </a:gridCol>
                <a:gridCol w="1195395">
                  <a:extLst>
                    <a:ext uri="{9D8B030D-6E8A-4147-A177-3AD203B41FA5}">
                      <a16:colId xmlns:a16="http://schemas.microsoft.com/office/drawing/2014/main" val="2292605679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algn="ctr" fontAlgn="ctr"/>
                      <a:endParaRPr lang="hu-HU" sz="1300" b="0" i="0" u="none" strike="noStrike" kern="120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3071" marR="3071" marT="3071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3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071" marR="3071" marT="3071" marB="0" vert="vert27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3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071" marR="3071" marT="307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3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071" marR="3071" marT="307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3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071" marR="3071" marT="307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hu-HU" sz="1300" b="1" i="0" u="none" strike="noStrike" kern="120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071" marR="3071" marT="307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hu-HU" sz="1300" b="1" i="0" u="none" strike="noStrike" kern="120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071" marR="3071" marT="307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3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071" marR="3071" marT="307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0" i="0" u="none" strike="noStrike" err="1">
                          <a:solidFill>
                            <a:schemeClr val="bg1"/>
                          </a:solidFill>
                          <a:effectLst/>
                          <a:latin typeface="Arial"/>
                          <a:cs typeface="Arial"/>
                        </a:rPr>
                        <a:t>Ad</a:t>
                      </a:r>
                      <a:r>
                        <a:rPr lang="hu-HU" sz="1300" b="0" i="0" u="none" strike="noStrike" err="1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Adatok</a:t>
                      </a:r>
                      <a:r>
                        <a:rPr lang="hu-HU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 </a:t>
                      </a:r>
                      <a:r>
                        <a:rPr lang="hu-HU" sz="1300" b="0" i="0" u="none" strike="noStrike" err="1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eFt</a:t>
                      </a:r>
                      <a:endParaRPr lang="hu-HU" sz="1300" b="0" i="0" u="none" strike="noStrike">
                        <a:solidFill>
                          <a:schemeClr val="bg1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3071" marR="3071" marT="307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4607861"/>
                  </a:ext>
                </a:extLst>
              </a:tr>
              <a:tr h="91142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Címszám</a:t>
                      </a:r>
                    </a:p>
                  </a:txBody>
                  <a:tcPr marL="3071" marR="3071" marT="307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Rovatrend</a:t>
                      </a:r>
                    </a:p>
                  </a:txBody>
                  <a:tcPr marL="3071" marR="3071" marT="307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Feladat megnevezése</a:t>
                      </a:r>
                    </a:p>
                  </a:txBody>
                  <a:tcPr marL="3071" marR="3071" marT="30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2025. évi előirányzat  EVIN terv</a:t>
                      </a:r>
                    </a:p>
                  </a:txBody>
                  <a:tcPr marL="3071" marR="3071" marT="30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2025. évi Önkorm.  Költségvetés</a:t>
                      </a:r>
                    </a:p>
                  </a:txBody>
                  <a:tcPr marL="3071" marR="3071" marT="30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hu-HU" sz="13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2025. évi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hu-HU" sz="13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01-03. havi időarányos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hu-HU" sz="13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előirányzat</a:t>
                      </a:r>
                    </a:p>
                  </a:txBody>
                  <a:tcPr marL="3071" marR="3071" marT="30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hu-HU" sz="13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2025. évi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hu-HU" sz="13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01-03. havi tény (EVIN)                     </a:t>
                      </a:r>
                    </a:p>
                  </a:txBody>
                  <a:tcPr marL="3071" marR="3071" marT="30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Eltérés</a:t>
                      </a:r>
                    </a:p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Terv-Tény                               </a:t>
                      </a:r>
                      <a:r>
                        <a:rPr lang="hu-HU" sz="13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eFt</a:t>
                      </a:r>
                      <a:endParaRPr lang="hu-HU" sz="13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3071" marR="3071" marT="30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Eltérés                              Terv/Tény (%)</a:t>
                      </a:r>
                    </a:p>
                  </a:txBody>
                  <a:tcPr marL="3071" marR="3071" marT="30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2344291"/>
                  </a:ext>
                </a:extLst>
              </a:tr>
              <a:tr h="33557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5301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hu-H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Önkormányzati épületek, lakások, helyiségek kezelése, üzemeltetése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5008554"/>
                  </a:ext>
                </a:extLst>
              </a:tr>
              <a:tr h="28912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K3311.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Önkormányzati tulajdonú ingatlanok közüzemi díja - villamosenergia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48 266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0" i="0" u="none" strike="noStrike" dirty="0">
                          <a:solidFill>
                            <a:srgbClr val="782170"/>
                          </a:solidFill>
                          <a:effectLst/>
                          <a:latin typeface="Arial"/>
                        </a:rPr>
                        <a:t>36 285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9 071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6 733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2 338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25,78%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0374845"/>
                  </a:ext>
                </a:extLst>
              </a:tr>
              <a:tr h="28912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K3312.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Önkormányzati tulajdonú ingatlanok közüzemi díja - gázenergia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26 581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0" i="0" u="none" strike="noStrike" dirty="0">
                          <a:solidFill>
                            <a:srgbClr val="782170"/>
                          </a:solidFill>
                          <a:effectLst/>
                          <a:latin typeface="Arial"/>
                        </a:rPr>
                        <a:t>33 630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8 408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459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7 949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94,54%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9472597"/>
                  </a:ext>
                </a:extLst>
              </a:tr>
              <a:tr h="28912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K3314.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Önkormányzati tulajdonú ingatlanok közüzemi díja - víz- és csatorna szolgáltatás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41 643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0" i="0" u="none" strike="noStrike" dirty="0">
                          <a:solidFill>
                            <a:srgbClr val="782170"/>
                          </a:solidFill>
                          <a:effectLst/>
                          <a:latin typeface="Arial"/>
                        </a:rPr>
                        <a:t>40 598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10 150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2 996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7 154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70,48%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8011621"/>
                  </a:ext>
                </a:extLst>
              </a:tr>
              <a:tr h="28912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K337.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Önkormányzati tulajdonú ingatlanok közüzemi díja - egyéb szolgáltatások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24 025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0" i="0" u="none" strike="noStrike" dirty="0">
                          <a:solidFill>
                            <a:srgbClr val="782170"/>
                          </a:solidFill>
                          <a:effectLst/>
                          <a:latin typeface="Arial"/>
                        </a:rPr>
                        <a:t>26 996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6 749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6 212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537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7,96%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1131851"/>
                  </a:ext>
                </a:extLst>
              </a:tr>
              <a:tr h="41018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K337.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Önkormányzati tulajdonú ingatlanok üzemeltetése, fenntartása, karbantartása, erzsébetvárosi gyorsszervíz szolgáltatás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616 571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0" i="0" u="none" strike="noStrike" dirty="0">
                          <a:solidFill>
                            <a:srgbClr val="782170"/>
                          </a:solidFill>
                          <a:effectLst/>
                          <a:latin typeface="Arial"/>
                        </a:rPr>
                        <a:t>619 859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154 965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143 695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11 270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7,27%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0774705"/>
                  </a:ext>
                </a:extLst>
              </a:tr>
              <a:tr h="41018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K337.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Társasházakban lévő önkormányzati tulajdonhoz kapcsolódó kiadások (társasházi ügyintézők és megbízottak)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113 415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0" i="0" u="none" strike="noStrike" dirty="0">
                          <a:solidFill>
                            <a:srgbClr val="782170"/>
                          </a:solidFill>
                          <a:effectLst/>
                          <a:latin typeface="Arial"/>
                        </a:rPr>
                        <a:t>119 774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29 944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29 766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0,59%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806477"/>
                  </a:ext>
                </a:extLst>
              </a:tr>
              <a:tr h="34744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K337.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Végrehajtási költség, közjegyzői díj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0" i="0" u="none" strike="noStrike" dirty="0">
                          <a:solidFill>
                            <a:srgbClr val="782170"/>
                          </a:solidFill>
                          <a:effectLst/>
                          <a:latin typeface="Arial"/>
                        </a:rPr>
                        <a:t>3 000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100,00%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6436909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endParaRPr lang="hu-HU" sz="13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3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5301 címszám összesen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870 501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1" i="0" u="none" strike="noStrike" dirty="0">
                          <a:solidFill>
                            <a:srgbClr val="782170"/>
                          </a:solidFill>
                          <a:effectLst/>
                          <a:latin typeface="Arial"/>
                        </a:rPr>
                        <a:t>880 142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220 036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189 861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30 175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13,71%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7483592"/>
                  </a:ext>
                </a:extLst>
              </a:tr>
              <a:tr h="35695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5302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hu-H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Társasházak közös költsége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4407948"/>
                  </a:ext>
                </a:extLst>
              </a:tr>
              <a:tr h="27345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K337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Önkormányzati tulajdonú lakások és helyiségek közös költsége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1 028 830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0" i="0" u="none" strike="noStrike" dirty="0">
                          <a:solidFill>
                            <a:srgbClr val="782170"/>
                          </a:solidFill>
                          <a:effectLst/>
                          <a:latin typeface="Arial"/>
                        </a:rPr>
                        <a:t>1 028 830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257 208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258 517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-1 310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-0,51%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7327634"/>
                  </a:ext>
                </a:extLst>
              </a:tr>
              <a:tr h="404750">
                <a:tc>
                  <a:txBody>
                    <a:bodyPr/>
                    <a:lstStyle/>
                    <a:p>
                      <a:pPr algn="ctr" fontAlgn="ctr"/>
                      <a:endParaRPr lang="hu-HU" sz="13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3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5302 címszám összesen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1 028 830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1" i="0" u="none" strike="noStrike" dirty="0">
                          <a:solidFill>
                            <a:srgbClr val="782170"/>
                          </a:solidFill>
                          <a:effectLst/>
                          <a:latin typeface="Arial"/>
                        </a:rPr>
                        <a:t>1 028 830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257 208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258 517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-1 310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-0,51%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2502873"/>
                  </a:ext>
                </a:extLst>
              </a:tr>
            </a:tbl>
          </a:graphicData>
        </a:graphic>
      </p:graphicFrame>
      <p:sp>
        <p:nvSpPr>
          <p:cNvPr id="13" name="Dia számának helye 12">
            <a:extLst>
              <a:ext uri="{FF2B5EF4-FFF2-40B4-BE49-F238E27FC236}">
                <a16:creationId xmlns:a16="http://schemas.microsoft.com/office/drawing/2014/main" id="{CD8A08F7-DE70-0757-7ED8-0B644A39C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77200" y="9463459"/>
            <a:ext cx="2133600" cy="365125"/>
          </a:xfrm>
        </p:spPr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1152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855407" y="265851"/>
            <a:ext cx="16916400" cy="185493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R="0" lvl="0" indent="0" fontAlgn="auto">
              <a:lnSpc>
                <a:spcPts val="4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5400" b="0" i="0" u="none" strike="noStrike" cap="none" spc="0" normalizeH="0" baseline="0">
                <a:ln>
                  <a:noFill/>
                </a:ln>
                <a:solidFill>
                  <a:srgbClr val="2E4D99"/>
                </a:solidFill>
                <a:effectLst/>
                <a:uLnTx/>
                <a:uFillTx/>
                <a:latin typeface="Arial Black" panose="020B0A04020102020204" pitchFamily="34" charset="0"/>
              </a:defRPr>
            </a:lvl1pPr>
          </a:lstStyle>
          <a:p>
            <a:pPr algn="ctr"/>
            <a:r>
              <a:rPr lang="hu-HU" sz="4400">
                <a:solidFill>
                  <a:schemeClr val="tx2">
                    <a:lumMod val="75000"/>
                  </a:schemeClr>
                </a:solidFill>
              </a:rPr>
              <a:t>Lakossági szolgáltatások, vagyongazdálkodási feladatok 2025. I. </a:t>
            </a:r>
            <a:r>
              <a:rPr lang="hu-HU" sz="4400" err="1">
                <a:solidFill>
                  <a:schemeClr val="tx2">
                    <a:lumMod val="75000"/>
                  </a:schemeClr>
                </a:solidFill>
              </a:rPr>
              <a:t>n.évi</a:t>
            </a:r>
            <a:r>
              <a:rPr lang="hu-HU" sz="4400">
                <a:solidFill>
                  <a:schemeClr val="tx2">
                    <a:lumMod val="75000"/>
                  </a:schemeClr>
                </a:solidFill>
              </a:rPr>
              <a:t> működési kiadási előirányzatai Terv/Tény összehasonlítás</a:t>
            </a:r>
            <a:endParaRPr lang="en-US" sz="440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Kép 5" descr="A képen szöveg, Betűtípus, képernyőkép, embléma látható&#10;&#10;Automatikusan generált leírás">
            <a:extLst>
              <a:ext uri="{FF2B5EF4-FFF2-40B4-BE49-F238E27FC236}">
                <a16:creationId xmlns:a16="http://schemas.microsoft.com/office/drawing/2014/main" id="{1C7CBC57-FFD3-61C8-7430-B09E5155703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07" y="9263749"/>
            <a:ext cx="3138556" cy="757400"/>
          </a:xfrm>
          <a:prstGeom prst="rect">
            <a:avLst/>
          </a:prstGeom>
        </p:spPr>
      </p:pic>
      <p:graphicFrame>
        <p:nvGraphicFramePr>
          <p:cNvPr id="2" name="Táblázat 1">
            <a:extLst>
              <a:ext uri="{FF2B5EF4-FFF2-40B4-BE49-F238E27FC236}">
                <a16:creationId xmlns:a16="http://schemas.microsoft.com/office/drawing/2014/main" id="{E40759D5-E7BD-A2B3-6228-70E12AAE79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3439146"/>
              </p:ext>
            </p:extLst>
          </p:nvPr>
        </p:nvGraphicFramePr>
        <p:xfrm>
          <a:off x="1447800" y="2628900"/>
          <a:ext cx="14755812" cy="4432508"/>
        </p:xfrm>
        <a:graphic>
          <a:graphicData uri="http://schemas.openxmlformats.org/drawingml/2006/table">
            <a:tbl>
              <a:tblPr/>
              <a:tblGrid>
                <a:gridCol w="616969">
                  <a:extLst>
                    <a:ext uri="{9D8B030D-6E8A-4147-A177-3AD203B41FA5}">
                      <a16:colId xmlns:a16="http://schemas.microsoft.com/office/drawing/2014/main" val="858758914"/>
                    </a:ext>
                  </a:extLst>
                </a:gridCol>
                <a:gridCol w="616969">
                  <a:extLst>
                    <a:ext uri="{9D8B030D-6E8A-4147-A177-3AD203B41FA5}">
                      <a16:colId xmlns:a16="http://schemas.microsoft.com/office/drawing/2014/main" val="2651028660"/>
                    </a:ext>
                  </a:extLst>
                </a:gridCol>
                <a:gridCol w="5141401">
                  <a:extLst>
                    <a:ext uri="{9D8B030D-6E8A-4147-A177-3AD203B41FA5}">
                      <a16:colId xmlns:a16="http://schemas.microsoft.com/office/drawing/2014/main" val="1537775207"/>
                    </a:ext>
                  </a:extLst>
                </a:gridCol>
                <a:gridCol w="1396746">
                  <a:extLst>
                    <a:ext uri="{9D8B030D-6E8A-4147-A177-3AD203B41FA5}">
                      <a16:colId xmlns:a16="http://schemas.microsoft.com/office/drawing/2014/main" val="898784278"/>
                    </a:ext>
                  </a:extLst>
                </a:gridCol>
                <a:gridCol w="1396746">
                  <a:extLst>
                    <a:ext uri="{9D8B030D-6E8A-4147-A177-3AD203B41FA5}">
                      <a16:colId xmlns:a16="http://schemas.microsoft.com/office/drawing/2014/main" val="2648208327"/>
                    </a:ext>
                  </a:extLst>
                </a:gridCol>
                <a:gridCol w="1396746">
                  <a:extLst>
                    <a:ext uri="{9D8B030D-6E8A-4147-A177-3AD203B41FA5}">
                      <a16:colId xmlns:a16="http://schemas.microsoft.com/office/drawing/2014/main" val="321256149"/>
                    </a:ext>
                  </a:extLst>
                </a:gridCol>
                <a:gridCol w="1549065">
                  <a:extLst>
                    <a:ext uri="{9D8B030D-6E8A-4147-A177-3AD203B41FA5}">
                      <a16:colId xmlns:a16="http://schemas.microsoft.com/office/drawing/2014/main" val="4112890130"/>
                    </a:ext>
                  </a:extLst>
                </a:gridCol>
                <a:gridCol w="1381706">
                  <a:extLst>
                    <a:ext uri="{9D8B030D-6E8A-4147-A177-3AD203B41FA5}">
                      <a16:colId xmlns:a16="http://schemas.microsoft.com/office/drawing/2014/main" val="2263330443"/>
                    </a:ext>
                  </a:extLst>
                </a:gridCol>
                <a:gridCol w="1259464">
                  <a:extLst>
                    <a:ext uri="{9D8B030D-6E8A-4147-A177-3AD203B41FA5}">
                      <a16:colId xmlns:a16="http://schemas.microsoft.com/office/drawing/2014/main" val="1120924321"/>
                    </a:ext>
                  </a:extLst>
                </a:gridCol>
              </a:tblGrid>
              <a:tr h="423013">
                <a:tc>
                  <a:txBody>
                    <a:bodyPr/>
                    <a:lstStyle/>
                    <a:p>
                      <a:pPr algn="l" fontAlgn="b"/>
                      <a:endParaRPr lang="hu-HU" sz="1300" b="0" i="0" u="none" strike="noStrike" dirty="0">
                        <a:effectLst/>
                        <a:latin typeface="Arial"/>
                        <a:cs typeface="Arial"/>
                      </a:endParaRPr>
                    </a:p>
                  </a:txBody>
                  <a:tcPr marL="3249" marR="3249" marT="324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1300" b="0" i="0" u="none" strike="noStrike" dirty="0">
                        <a:effectLst/>
                        <a:latin typeface="Arial"/>
                        <a:cs typeface="Arial"/>
                      </a:endParaRPr>
                    </a:p>
                  </a:txBody>
                  <a:tcPr marL="3249" marR="3249" marT="324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1300" b="0" i="0" u="none" strike="noStrike" dirty="0">
                        <a:effectLst/>
                        <a:latin typeface="Arial"/>
                        <a:cs typeface="Arial"/>
                      </a:endParaRPr>
                    </a:p>
                  </a:txBody>
                  <a:tcPr marL="3249" marR="3249" marT="324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1300" b="0" i="0" u="none" strike="noStrike" dirty="0">
                        <a:effectLst/>
                        <a:latin typeface="Arial"/>
                        <a:cs typeface="Arial"/>
                      </a:endParaRPr>
                    </a:p>
                  </a:txBody>
                  <a:tcPr marL="3249" marR="3249" marT="324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1300" b="0" i="0" u="none" strike="noStrike" dirty="0">
                        <a:effectLst/>
                        <a:latin typeface="Arial"/>
                        <a:cs typeface="Arial"/>
                      </a:endParaRPr>
                    </a:p>
                  </a:txBody>
                  <a:tcPr marL="3249" marR="3249" marT="324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1300" b="0" i="0" u="none" strike="noStrike" dirty="0">
                        <a:effectLst/>
                        <a:latin typeface="Arial"/>
                        <a:cs typeface="Arial"/>
                      </a:endParaRPr>
                    </a:p>
                  </a:txBody>
                  <a:tcPr marL="3249" marR="3249" marT="324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1300" b="0" i="0" u="none" strike="noStrike" dirty="0">
                        <a:effectLst/>
                        <a:latin typeface="Arial"/>
                        <a:cs typeface="Arial"/>
                      </a:endParaRPr>
                    </a:p>
                  </a:txBody>
                  <a:tcPr marL="3249" marR="3249" marT="324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hu-HU" sz="1300" b="0" i="0" u="none" strike="noStrike" dirty="0">
                        <a:effectLst/>
                        <a:latin typeface="Arial"/>
                        <a:cs typeface="Arial"/>
                      </a:endParaRPr>
                    </a:p>
                  </a:txBody>
                  <a:tcPr marL="3249" marR="3249" marT="324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300" b="0" i="0" u="none" strike="noStrike" dirty="0">
                          <a:effectLst/>
                          <a:latin typeface="Arial"/>
                          <a:cs typeface="Arial"/>
                        </a:rPr>
                        <a:t> Adatok </a:t>
                      </a:r>
                      <a:r>
                        <a:rPr lang="hu-HU" sz="1300" b="0" i="0" u="none" strike="noStrike" dirty="0" err="1">
                          <a:effectLst/>
                          <a:latin typeface="Arial"/>
                          <a:cs typeface="Arial"/>
                        </a:rPr>
                        <a:t>eFt</a:t>
                      </a:r>
                      <a:endParaRPr lang="hu-HU" sz="1300" b="0" i="0" u="none" strike="noStrike" dirty="0">
                        <a:effectLst/>
                        <a:latin typeface="Arial"/>
                        <a:cs typeface="Arial"/>
                      </a:endParaRPr>
                    </a:p>
                  </a:txBody>
                  <a:tcPr marL="3249" marR="3249" marT="3249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9232928"/>
                  </a:ext>
                </a:extLst>
              </a:tr>
              <a:tr h="1405787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Címszám</a:t>
                      </a:r>
                    </a:p>
                  </a:txBody>
                  <a:tcPr marL="3249" marR="3249" marT="3249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Rovatrend</a:t>
                      </a:r>
                    </a:p>
                  </a:txBody>
                  <a:tcPr marL="3249" marR="3249" marT="324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Feladat megnevezése</a:t>
                      </a:r>
                    </a:p>
                  </a:txBody>
                  <a:tcPr marL="3071" marR="3071" marT="30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2025. évi előirányzat  EVIN terv</a:t>
                      </a:r>
                    </a:p>
                  </a:txBody>
                  <a:tcPr marL="3071" marR="3071" marT="30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2025. évi Önkorm.  Költségvetés</a:t>
                      </a:r>
                    </a:p>
                  </a:txBody>
                  <a:tcPr marL="3071" marR="3071" marT="30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hu-HU" sz="13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2025. évi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hu-HU" sz="13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01-03. havi időarányos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hu-HU" sz="13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előirányzat</a:t>
                      </a:r>
                    </a:p>
                  </a:txBody>
                  <a:tcPr marL="3071" marR="3071" marT="30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hu-HU" sz="13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2025. évi</a:t>
                      </a:r>
                    </a:p>
                    <a:p>
                      <a:pPr marL="0" algn="ctr" rtl="0" eaLnBrk="1" fontAlgn="ctr" latinLnBrk="0" hangingPunct="1"/>
                      <a:r>
                        <a:rPr lang="hu-HU" sz="13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01-03. havi tény    (EVIN)                     </a:t>
                      </a:r>
                    </a:p>
                  </a:txBody>
                  <a:tcPr marL="3071" marR="3071" marT="30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Eltérés</a:t>
                      </a:r>
                    </a:p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Terv-Tény                               </a:t>
                      </a:r>
                      <a:r>
                        <a:rPr lang="hu-HU" sz="13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eFt</a:t>
                      </a:r>
                      <a:endParaRPr lang="hu-HU" sz="13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3071" marR="3071" marT="30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Eltérés                              Terv/Tény (%)</a:t>
                      </a:r>
                    </a:p>
                  </a:txBody>
                  <a:tcPr marL="3071" marR="3071" marT="30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3093499"/>
                  </a:ext>
                </a:extLst>
              </a:tr>
              <a:tr h="55935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5400</a:t>
                      </a:r>
                    </a:p>
                  </a:txBody>
                  <a:tcPr marL="3249" marR="3249" marT="324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3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3249" marR="3249" marT="3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Lakások és helyiségek bérbeadása, elidegenítése</a:t>
                      </a:r>
                    </a:p>
                  </a:txBody>
                  <a:tcPr marL="3249" marR="3249" marT="3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3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3249" marR="3249" marT="3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3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3249" marR="3249" marT="3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300" b="1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3249" marR="3249" marT="3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3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3249" marR="3249" marT="3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3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3249" marR="3249" marT="3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3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3249" marR="3249" marT="3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4160577"/>
                  </a:ext>
                </a:extLst>
              </a:tr>
              <a:tr h="60266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0" i="0" u="none" strike="noStrike" dirty="0">
                          <a:effectLst/>
                          <a:latin typeface="Arial"/>
                          <a:cs typeface="Arial"/>
                        </a:rPr>
                        <a:t>5401</a:t>
                      </a:r>
                    </a:p>
                  </a:txBody>
                  <a:tcPr marL="3249" marR="3249" marT="324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0" i="0" u="none" strike="noStrike" dirty="0">
                          <a:effectLst/>
                          <a:latin typeface="Arial"/>
                          <a:cs typeface="Arial"/>
                        </a:rPr>
                        <a:t>K337.</a:t>
                      </a:r>
                    </a:p>
                  </a:txBody>
                  <a:tcPr marL="3249" marR="3249" marT="3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300" b="0" i="0" u="none" strike="noStrike" dirty="0">
                          <a:effectLst/>
                          <a:latin typeface="Arial"/>
                          <a:cs typeface="Arial"/>
                        </a:rPr>
                        <a:t>Lakások bérbeadásával és értékesítésével kapcsolatos közvetlen kiadások</a:t>
                      </a:r>
                    </a:p>
                  </a:txBody>
                  <a:tcPr marL="3249" marR="3249" marT="3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486 791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0" i="0" u="none" strike="noStrike" dirty="0">
                          <a:solidFill>
                            <a:srgbClr val="782170"/>
                          </a:solidFill>
                          <a:effectLst/>
                          <a:latin typeface="Arial"/>
                        </a:rPr>
                        <a:t>501 845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125 461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95 612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29 849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23,79%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9515834"/>
                  </a:ext>
                </a:extLst>
              </a:tr>
              <a:tr h="839032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0" i="0" u="none" strike="noStrike" dirty="0">
                          <a:effectLst/>
                          <a:latin typeface="Arial"/>
                          <a:cs typeface="Arial"/>
                        </a:rPr>
                        <a:t>5404</a:t>
                      </a:r>
                    </a:p>
                  </a:txBody>
                  <a:tcPr marL="3249" marR="3249" marT="324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0" i="0" u="none" strike="noStrike" dirty="0">
                          <a:effectLst/>
                          <a:latin typeface="Arial"/>
                          <a:cs typeface="Arial"/>
                        </a:rPr>
                        <a:t>K337.</a:t>
                      </a:r>
                    </a:p>
                  </a:txBody>
                  <a:tcPr marL="3249" marR="3249" marT="3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300" b="0" i="0" u="none" strike="noStrike" dirty="0">
                          <a:effectLst/>
                          <a:latin typeface="Arial"/>
                          <a:cs typeface="Arial"/>
                        </a:rPr>
                        <a:t>Önkormányzati tulajdonú ingatlanok és helyiségek bérbeadásával és értékesítésével kapcsolatos közvetlen kiadások</a:t>
                      </a:r>
                    </a:p>
                  </a:txBody>
                  <a:tcPr marL="3249" marR="3249" marT="3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328 450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0" i="0" u="none" strike="noStrike" dirty="0">
                          <a:solidFill>
                            <a:srgbClr val="782170"/>
                          </a:solidFill>
                          <a:effectLst/>
                          <a:latin typeface="Arial"/>
                        </a:rPr>
                        <a:t>332 300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83 075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49 279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33 796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40,68%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89437562"/>
                  </a:ext>
                </a:extLst>
              </a:tr>
              <a:tr h="602660">
                <a:tc>
                  <a:txBody>
                    <a:bodyPr/>
                    <a:lstStyle/>
                    <a:p>
                      <a:pPr algn="ctr" fontAlgn="ctr"/>
                      <a:endParaRPr lang="hu-HU" sz="1300" b="1" i="0" u="none" strike="noStrike" dirty="0">
                        <a:effectLst/>
                        <a:latin typeface="Arial"/>
                        <a:cs typeface="Arial"/>
                      </a:endParaRPr>
                    </a:p>
                  </a:txBody>
                  <a:tcPr marL="3249" marR="3249" marT="324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300" b="0" i="0" u="none" strike="noStrike" dirty="0">
                        <a:effectLst/>
                        <a:latin typeface="Arial"/>
                        <a:cs typeface="Arial"/>
                      </a:endParaRPr>
                    </a:p>
                  </a:txBody>
                  <a:tcPr marL="3249" marR="3249" marT="3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hu-HU" sz="1300" b="1" i="0" u="none" strike="noStrike" dirty="0">
                          <a:effectLst/>
                          <a:latin typeface="Arial"/>
                          <a:cs typeface="Arial"/>
                        </a:rPr>
                        <a:t>5401+5404 címszám összesen</a:t>
                      </a:r>
                    </a:p>
                  </a:txBody>
                  <a:tcPr marL="3249" marR="3249" marT="3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815 241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1" i="0" u="none" strike="noStrike" dirty="0">
                          <a:solidFill>
                            <a:srgbClr val="782170"/>
                          </a:solidFill>
                          <a:effectLst/>
                          <a:latin typeface="Arial"/>
                        </a:rPr>
                        <a:t>834 145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208 536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144 891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63 645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30,52%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5127908"/>
                  </a:ext>
                </a:extLst>
              </a:tr>
            </a:tbl>
          </a:graphicData>
        </a:graphic>
      </p:graphicFrame>
      <p:sp>
        <p:nvSpPr>
          <p:cNvPr id="11" name="Dia számának helye 10">
            <a:extLst>
              <a:ext uri="{FF2B5EF4-FFF2-40B4-BE49-F238E27FC236}">
                <a16:creationId xmlns:a16="http://schemas.microsoft.com/office/drawing/2014/main" id="{79CC56E6-899D-25B1-CF92-50B67728C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77200" y="9263749"/>
            <a:ext cx="2133600" cy="365125"/>
          </a:xfrm>
        </p:spPr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7741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295400" y="2991816"/>
            <a:ext cx="16002000" cy="6066630"/>
            <a:chOff x="0" y="0"/>
            <a:chExt cx="3960183" cy="963819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960183" cy="963819"/>
            </a:xfrm>
            <a:custGeom>
              <a:avLst/>
              <a:gdLst/>
              <a:ahLst/>
              <a:cxnLst/>
              <a:rect l="l" t="t" r="r" b="b"/>
              <a:pathLst>
                <a:path w="3960183" h="963819">
                  <a:moveTo>
                    <a:pt x="5926" y="0"/>
                  </a:moveTo>
                  <a:lnTo>
                    <a:pt x="3954257" y="0"/>
                  </a:lnTo>
                  <a:cubicBezTo>
                    <a:pt x="3955829" y="0"/>
                    <a:pt x="3957336" y="624"/>
                    <a:pt x="3958448" y="1736"/>
                  </a:cubicBezTo>
                  <a:cubicBezTo>
                    <a:pt x="3959559" y="2847"/>
                    <a:pt x="3960183" y="4354"/>
                    <a:pt x="3960183" y="5926"/>
                  </a:cubicBezTo>
                  <a:lnTo>
                    <a:pt x="3960183" y="957893"/>
                  </a:lnTo>
                  <a:cubicBezTo>
                    <a:pt x="3960183" y="959464"/>
                    <a:pt x="3959559" y="960972"/>
                    <a:pt x="3958448" y="962083"/>
                  </a:cubicBezTo>
                  <a:cubicBezTo>
                    <a:pt x="3957336" y="963194"/>
                    <a:pt x="3955829" y="963819"/>
                    <a:pt x="3954257" y="963819"/>
                  </a:cubicBezTo>
                  <a:lnTo>
                    <a:pt x="5926" y="963819"/>
                  </a:lnTo>
                  <a:cubicBezTo>
                    <a:pt x="4354" y="963819"/>
                    <a:pt x="2847" y="963194"/>
                    <a:pt x="1736" y="962083"/>
                  </a:cubicBezTo>
                  <a:cubicBezTo>
                    <a:pt x="624" y="960972"/>
                    <a:pt x="0" y="959464"/>
                    <a:pt x="0" y="957893"/>
                  </a:cubicBezTo>
                  <a:lnTo>
                    <a:pt x="0" y="5926"/>
                  </a:lnTo>
                  <a:cubicBezTo>
                    <a:pt x="0" y="4354"/>
                    <a:pt x="624" y="2847"/>
                    <a:pt x="1736" y="1736"/>
                  </a:cubicBezTo>
                  <a:cubicBezTo>
                    <a:pt x="2847" y="624"/>
                    <a:pt x="4354" y="0"/>
                    <a:pt x="5926" y="0"/>
                  </a:cubicBezTo>
                  <a:close/>
                </a:path>
              </a:pathLst>
            </a:custGeom>
            <a:solidFill>
              <a:srgbClr val="FFDF8E"/>
            </a:solidFill>
            <a:ln w="952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hu-HU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9" name="Szövegdoboz 8">
            <a:extLst>
              <a:ext uri="{FF2B5EF4-FFF2-40B4-BE49-F238E27FC236}">
                <a16:creationId xmlns:a16="http://schemas.microsoft.com/office/drawing/2014/main" id="{A45141C6-5054-AA2A-3428-66C97D6716D3}"/>
              </a:ext>
            </a:extLst>
          </p:cNvPr>
          <p:cNvSpPr txBox="1"/>
          <p:nvPr/>
        </p:nvSpPr>
        <p:spPr>
          <a:xfrm>
            <a:off x="1143000" y="1025485"/>
            <a:ext cx="16154400" cy="135421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hu-HU" sz="5400">
                <a:solidFill>
                  <a:schemeClr val="bg1"/>
                </a:solidFill>
                <a:latin typeface="Arial Black" panose="020B0A04020102020204" pitchFamily="34" charset="0"/>
                <a:cs typeface="Martel Heavy" panose="020B0604020202020204" charset="-18"/>
              </a:rPr>
              <a:t>Tartalom </a:t>
            </a:r>
          </a:p>
          <a:p>
            <a:endParaRPr lang="hu-HU" sz="280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1" name="Szövegdoboz 10">
            <a:extLst>
              <a:ext uri="{FF2B5EF4-FFF2-40B4-BE49-F238E27FC236}">
                <a16:creationId xmlns:a16="http://schemas.microsoft.com/office/drawing/2014/main" id="{54F14B1E-6D2B-AFB2-CB11-AC73A2E6B35A}"/>
              </a:ext>
            </a:extLst>
          </p:cNvPr>
          <p:cNvSpPr txBox="1"/>
          <p:nvPr/>
        </p:nvSpPr>
        <p:spPr>
          <a:xfrm>
            <a:off x="1981200" y="3714839"/>
            <a:ext cx="14630400" cy="43242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hu-HU" sz="3500" spc="56">
                <a:latin typeface="Arial Black" panose="020B0A04020102020204" pitchFamily="34" charset="0"/>
                <a:cs typeface="Martel Heavy" panose="020B0604020202020204" charset="-18"/>
              </a:rPr>
              <a:t>Lakásgazdálkodás	</a:t>
            </a:r>
          </a:p>
          <a:p>
            <a:pPr>
              <a:spcBef>
                <a:spcPts val="600"/>
              </a:spcBef>
            </a:pPr>
            <a:r>
              <a:rPr lang="hu-HU" sz="3500" spc="56">
                <a:latin typeface="Arial Black" panose="020B0A04020102020204" pitchFamily="34" charset="0"/>
                <a:cs typeface="Martel Heavy" panose="020B0604020202020204" charset="-18"/>
              </a:rPr>
              <a:t>Helyiséggazdálkodás</a:t>
            </a:r>
          </a:p>
          <a:p>
            <a:pPr>
              <a:spcBef>
                <a:spcPts val="600"/>
              </a:spcBef>
            </a:pPr>
            <a:r>
              <a:rPr lang="hu-HU" sz="3500" spc="56">
                <a:latin typeface="Arial Black" panose="020B0A04020102020204" pitchFamily="34" charset="0"/>
                <a:cs typeface="Martel Heavy" panose="020B0604020202020204" charset="-18"/>
              </a:rPr>
              <a:t>Önkormányzati ingatlanok értékesítése</a:t>
            </a:r>
          </a:p>
          <a:p>
            <a:pPr>
              <a:spcBef>
                <a:spcPts val="600"/>
              </a:spcBef>
            </a:pPr>
            <a:r>
              <a:rPr lang="hu-HU" sz="3500" spc="56">
                <a:latin typeface="Arial Black" panose="020B0A04020102020204" pitchFamily="34" charset="0"/>
                <a:cs typeface="Martel Heavy" panose="020B0604020202020204" charset="-18"/>
              </a:rPr>
              <a:t>Ingatlanok karbantartása, üzemeltetése és felújítása</a:t>
            </a:r>
          </a:p>
          <a:p>
            <a:pPr>
              <a:spcBef>
                <a:spcPts val="600"/>
              </a:spcBef>
            </a:pPr>
            <a:r>
              <a:rPr lang="hu-HU" sz="3500" spc="56">
                <a:latin typeface="Arial Black" panose="020B0A04020102020204" pitchFamily="34" charset="0"/>
                <a:cs typeface="Martel Heavy" panose="020B0604020202020204" charset="-18"/>
              </a:rPr>
              <a:t>Bérleményellenőrzés	</a:t>
            </a:r>
          </a:p>
          <a:p>
            <a:pPr>
              <a:spcBef>
                <a:spcPts val="600"/>
              </a:spcBef>
            </a:pPr>
            <a:r>
              <a:rPr lang="hu-HU" sz="3500" spc="56">
                <a:latin typeface="Arial Black" panose="020B0A04020102020204" pitchFamily="34" charset="0"/>
                <a:cs typeface="Martel Heavy" panose="020B0604020202020204" charset="-18"/>
              </a:rPr>
              <a:t>Behajtási tevékenység, követeléskezelés</a:t>
            </a:r>
          </a:p>
          <a:p>
            <a:pPr>
              <a:spcBef>
                <a:spcPts val="600"/>
              </a:spcBef>
            </a:pPr>
            <a:r>
              <a:rPr lang="hu-HU" sz="3500" spc="56">
                <a:latin typeface="Arial Black" panose="020B0A04020102020204" pitchFamily="34" charset="0"/>
                <a:cs typeface="Martel Heavy" panose="020B0604020202020204" charset="-18"/>
              </a:rPr>
              <a:t>Ingatlangazdálkodási előirányzatok</a:t>
            </a:r>
          </a:p>
        </p:txBody>
      </p:sp>
      <p:pic>
        <p:nvPicPr>
          <p:cNvPr id="5" name="Kép 4" descr="A képen szöveg, Betűtípus, képernyőkép, embléma látható&#10;&#10;Automatikusan generált leírás">
            <a:extLst>
              <a:ext uri="{FF2B5EF4-FFF2-40B4-BE49-F238E27FC236}">
                <a16:creationId xmlns:a16="http://schemas.microsoft.com/office/drawing/2014/main" id="{03F4FCBD-D737-1B3E-48A0-0B83B555E86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07" y="9263749"/>
            <a:ext cx="3138556" cy="757400"/>
          </a:xfrm>
          <a:prstGeom prst="rect">
            <a:avLst/>
          </a:prstGeom>
        </p:spPr>
      </p:pic>
      <p:sp>
        <p:nvSpPr>
          <p:cNvPr id="14" name="Dia számának helye 13">
            <a:extLst>
              <a:ext uri="{FF2B5EF4-FFF2-40B4-BE49-F238E27FC236}">
                <a16:creationId xmlns:a16="http://schemas.microsoft.com/office/drawing/2014/main" id="{E3B443AD-EAF5-050B-F56E-593C3D410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53400" y="9459886"/>
            <a:ext cx="2133600" cy="365125"/>
          </a:xfrm>
        </p:spPr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 t="-25663"/>
            </a:stretch>
          </a:blipFill>
        </p:spPr>
        <p:txBody>
          <a:bodyPr/>
          <a:lstStyle/>
          <a:p>
            <a:endParaRPr lang="hu-HU"/>
          </a:p>
        </p:txBody>
      </p:sp>
      <p:sp>
        <p:nvSpPr>
          <p:cNvPr id="7" name="TextBox 7"/>
          <p:cNvSpPr txBox="1"/>
          <p:nvPr/>
        </p:nvSpPr>
        <p:spPr>
          <a:xfrm>
            <a:off x="3178363" y="3467100"/>
            <a:ext cx="11931274" cy="12269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999"/>
              </a:lnSpc>
            </a:pPr>
            <a:r>
              <a:rPr lang="hu-HU" sz="5000">
                <a:solidFill>
                  <a:schemeClr val="bg1"/>
                </a:solidFill>
                <a:latin typeface="Arial Black" panose="020B0A04020102020204" pitchFamily="34" charset="0"/>
                <a:cs typeface="Martel Heavy" panose="020B0604020202020204" charset="-18"/>
              </a:rPr>
              <a:t>Köszönjük a figyelmet!</a:t>
            </a:r>
            <a:endParaRPr lang="en-US" sz="500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3" name="Kép 2" descr="A képen Betűtípus, szöveg, Grafika, képernyőkép látható&#10;&#10;Automatikusan generált leírás">
            <a:extLst>
              <a:ext uri="{FF2B5EF4-FFF2-40B4-BE49-F238E27FC236}">
                <a16:creationId xmlns:a16="http://schemas.microsoft.com/office/drawing/2014/main" id="{509307FE-606F-5CAF-2812-21227625EB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452836"/>
            <a:ext cx="3505200" cy="1204514"/>
          </a:xfrm>
          <a:prstGeom prst="rect">
            <a:avLst/>
          </a:prstGeom>
        </p:spPr>
      </p:pic>
      <p:sp>
        <p:nvSpPr>
          <p:cNvPr id="11" name="Dia számának helye 10">
            <a:extLst>
              <a:ext uri="{FF2B5EF4-FFF2-40B4-BE49-F238E27FC236}">
                <a16:creationId xmlns:a16="http://schemas.microsoft.com/office/drawing/2014/main" id="{8809442F-AA6B-756C-EADE-4A4D51FD9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48600" y="9334500"/>
            <a:ext cx="2133600" cy="365125"/>
          </a:xfrm>
        </p:spPr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1657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CFDFAFC-ABB1-E9FE-CF5E-81236CD793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>
            <a:extLst>
              <a:ext uri="{FF2B5EF4-FFF2-40B4-BE49-F238E27FC236}">
                <a16:creationId xmlns:a16="http://schemas.microsoft.com/office/drawing/2014/main" id="{29C3DB95-6F7E-A685-C8CB-63C63F0FF202}"/>
              </a:ext>
            </a:extLst>
          </p:cNvPr>
          <p:cNvSpPr txBox="1"/>
          <p:nvPr/>
        </p:nvSpPr>
        <p:spPr>
          <a:xfrm>
            <a:off x="5562600" y="326765"/>
            <a:ext cx="10820400" cy="101919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874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5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Lakásgazdálkodás</a:t>
            </a:r>
            <a:endParaRPr kumimoji="0" lang="en-US" sz="5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4" name="TextBox 4">
            <a:extLst>
              <a:ext uri="{FF2B5EF4-FFF2-40B4-BE49-F238E27FC236}">
                <a16:creationId xmlns:a16="http://schemas.microsoft.com/office/drawing/2014/main" id="{F7D53875-A438-4751-1583-0AF3D2901E63}"/>
              </a:ext>
            </a:extLst>
          </p:cNvPr>
          <p:cNvSpPr txBox="1"/>
          <p:nvPr/>
        </p:nvSpPr>
        <p:spPr>
          <a:xfrm>
            <a:off x="5348250" y="1345956"/>
            <a:ext cx="11872949" cy="1095171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500" b="1" i="0" u="none" strike="noStrike" kern="1200" cap="none" spc="113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Az általunk létrehozott szakmai munkacsoport előkészítő tevékenységét követően a Képviselő-testület elfogadta Erzsébetváros új lakásrendeletét. </a:t>
            </a:r>
          </a:p>
          <a:p>
            <a:pPr marL="0" marR="0" lvl="0" indent="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500" b="1" i="0" u="none" strike="noStrike" kern="1200" cap="none" spc="113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Az új rendelet:</a:t>
            </a:r>
          </a:p>
          <a:p>
            <a:pPr marL="0" marR="0" lvl="0" indent="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500" b="1" i="0" u="none" strike="noStrike" kern="1200" cap="none" spc="113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  korszerű és átlátható,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Char char="-"/>
              <a:tabLst/>
              <a:defRPr/>
            </a:pPr>
            <a:r>
              <a:rPr kumimoji="0" lang="hu-HU" sz="2500" b="1" i="0" u="none" strike="noStrike" kern="1200" cap="none" spc="113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hatékonyabbá teszi a lakásgazdálkodási folyamatokat,</a:t>
            </a:r>
            <a:endParaRPr lang="hu-HU" sz="2500" b="1" i="0" u="none" strike="noStrike" kern="1200" cap="none" spc="113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Char char="-"/>
              <a:tabLst/>
              <a:defRPr/>
            </a:pPr>
            <a:r>
              <a:rPr kumimoji="0" lang="hu-HU" sz="2500" b="1" i="0" u="none" strike="noStrike" kern="1200" cap="none" spc="113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bővíti a bérlővédelmi intézkedések körét,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Char char="-"/>
              <a:tabLst/>
              <a:defRPr/>
            </a:pPr>
            <a:r>
              <a:rPr kumimoji="0" lang="hu-HU" sz="2500" b="1" i="0" u="none" strike="noStrike" kern="1200" cap="none" spc="113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új pályázati szabályokat és formákat vezet be,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Char char="-"/>
              <a:tabLst/>
              <a:defRPr/>
            </a:pPr>
            <a:r>
              <a:rPr kumimoji="0" lang="hu-HU" sz="2500" b="1" i="0" u="none" strike="noStrike" kern="1200" cap="none" spc="113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 bérleti díjak racionalizálásán alapul.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Char char="-"/>
              <a:tabLst/>
              <a:defRPr/>
            </a:pPr>
            <a:endParaRPr kumimoji="0" lang="hu-HU" sz="2500" b="1" i="0" u="none" strike="noStrike" kern="1200" cap="none" spc="113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500" b="1" i="0" u="none" strike="noStrike" kern="1200" cap="none" spc="113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 rendeleti szabályok – így a lakbérek módosulása is - május 1. napjától lépnek hatályba. A változásokkal kapcsolatban minden bérlőnket előzetesen tájékoztattuk.</a:t>
            </a:r>
          </a:p>
          <a:p>
            <a:pPr marL="0" marR="0" lvl="0" indent="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hu-HU" sz="2500" b="1" i="0" u="none" strike="noStrike" kern="1200" cap="none" spc="113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  <a:defRPr/>
            </a:pPr>
            <a:r>
              <a:rPr kumimoji="0" lang="hu-HU" sz="2500" b="1" i="0" u="none" strike="noStrike" kern="1200" cap="none" spc="113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A 2025. évi I. Bérlakás pályázat – amely kiegészítésre került a hiánypótlás lehetőségével - </a:t>
            </a:r>
            <a:r>
              <a:rPr lang="hu-HU" sz="2500" b="1" spc="113">
                <a:solidFill>
                  <a:srgbClr val="FFFFFF"/>
                </a:solidFill>
                <a:latin typeface="Arial"/>
                <a:cs typeface="Arial"/>
              </a:rPr>
              <a:t>gondos előkészítést követően</a:t>
            </a:r>
            <a:r>
              <a:rPr kumimoji="0" lang="hu-HU" sz="2500" b="1" i="0" u="none" strike="noStrike" kern="1200" cap="none" spc="113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, május hónapban </a:t>
            </a:r>
            <a:r>
              <a:rPr lang="hu-HU" sz="2500" b="1" spc="113">
                <a:solidFill>
                  <a:srgbClr val="FFFFFF"/>
                </a:solidFill>
                <a:latin typeface="Arial"/>
                <a:cs typeface="Arial"/>
              </a:rPr>
              <a:t>kiírásra került</a:t>
            </a:r>
            <a:r>
              <a:rPr kumimoji="0" lang="hu-HU" sz="2500" b="1" i="0" u="none" strike="noStrike" kern="1200" cap="none" spc="113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.  </a:t>
            </a:r>
            <a:endParaRPr lang="hu-HU" sz="2500" b="1" i="0" u="none" strike="noStrike" kern="1200" cap="none" spc="113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hu-HU" sz="2500" b="1" i="0" u="none" strike="noStrike" kern="1200" cap="none" spc="113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hu-HU" sz="2500" b="1" i="0" u="none" strike="noStrike" kern="1200" cap="none" spc="113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hu-HU" sz="2500" b="1" i="0" u="none" strike="noStrike" kern="1200" cap="none" spc="113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ts val="2564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hu-HU" sz="2500" b="1" i="0" u="none" strike="noStrike" kern="1200" cap="none" spc="113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2564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2500" b="1" i="0" u="none" strike="noStrike" kern="1200" cap="none" spc="113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9" name="Kép 8" descr="A képen szöveg, Betűtípus, képernyőkép, embléma látható&#10;&#10;Automatikusan generált leírás">
            <a:extLst>
              <a:ext uri="{FF2B5EF4-FFF2-40B4-BE49-F238E27FC236}">
                <a16:creationId xmlns:a16="http://schemas.microsoft.com/office/drawing/2014/main" id="{3D40FD39-280F-44D7-D6FD-352FF27D86B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81400" y="9505355"/>
            <a:ext cx="3138556" cy="757400"/>
          </a:xfrm>
          <a:prstGeom prst="rect">
            <a:avLst/>
          </a:prstGeom>
        </p:spPr>
      </p:pic>
      <p:sp>
        <p:nvSpPr>
          <p:cNvPr id="7" name="Freeform 2">
            <a:extLst>
              <a:ext uri="{FF2B5EF4-FFF2-40B4-BE49-F238E27FC236}">
                <a16:creationId xmlns:a16="http://schemas.microsoft.com/office/drawing/2014/main" id="{F4ED91CC-F222-AC04-13A2-54723E038A1D}"/>
              </a:ext>
            </a:extLst>
          </p:cNvPr>
          <p:cNvSpPr/>
          <p:nvPr/>
        </p:nvSpPr>
        <p:spPr>
          <a:xfrm>
            <a:off x="0" y="24245"/>
            <a:ext cx="4905407" cy="10262755"/>
          </a:xfrm>
          <a:custGeom>
            <a:avLst/>
            <a:gdLst/>
            <a:ahLst/>
            <a:cxnLst/>
            <a:rect l="l" t="t" r="r" b="b"/>
            <a:pathLst>
              <a:path w="12375338" h="11571890">
                <a:moveTo>
                  <a:pt x="0" y="0"/>
                </a:moveTo>
                <a:lnTo>
                  <a:pt x="12375338" y="0"/>
                </a:lnTo>
                <a:lnTo>
                  <a:pt x="12375338" y="11571890"/>
                </a:lnTo>
                <a:lnTo>
                  <a:pt x="0" y="11571890"/>
                </a:lnTo>
                <a:lnTo>
                  <a:pt x="0" y="0"/>
                </a:lnTo>
                <a:close/>
              </a:path>
            </a:pathLst>
          </a:custGeom>
          <a:blipFill>
            <a:blip r:embed="rId4" cstate="print">
              <a:alphaModFix amt="8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Kép 7" descr="A képen szöveg, Betűtípus, képernyőkép, embléma látható&#10;&#10;Automatikusan generált leírás">
            <a:extLst>
              <a:ext uri="{FF2B5EF4-FFF2-40B4-BE49-F238E27FC236}">
                <a16:creationId xmlns:a16="http://schemas.microsoft.com/office/drawing/2014/main" id="{478A77B3-5C9D-2EF3-3CA6-74FACCF830E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54200" y="9184400"/>
            <a:ext cx="3138556" cy="757400"/>
          </a:xfrm>
          <a:prstGeom prst="rect">
            <a:avLst/>
          </a:prstGeom>
        </p:spPr>
      </p:pic>
      <p:sp>
        <p:nvSpPr>
          <p:cNvPr id="13" name="Dia számának helye 12">
            <a:extLst>
              <a:ext uri="{FF2B5EF4-FFF2-40B4-BE49-F238E27FC236}">
                <a16:creationId xmlns:a16="http://schemas.microsoft.com/office/drawing/2014/main" id="{FC784F0E-5E0B-1E00-83A7-C86C12061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53400" y="9595110"/>
            <a:ext cx="2133600" cy="365125"/>
          </a:xfrm>
        </p:spPr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9932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6933D65-E21E-6DA0-AEE0-AC121A44C2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>
            <a:extLst>
              <a:ext uri="{FF2B5EF4-FFF2-40B4-BE49-F238E27FC236}">
                <a16:creationId xmlns:a16="http://schemas.microsoft.com/office/drawing/2014/main" id="{2C917BB7-65D8-D915-0738-BFA858DDE9BE}"/>
              </a:ext>
            </a:extLst>
          </p:cNvPr>
          <p:cNvSpPr txBox="1"/>
          <p:nvPr/>
        </p:nvSpPr>
        <p:spPr>
          <a:xfrm>
            <a:off x="5562600" y="326765"/>
            <a:ext cx="10820400" cy="101919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8749"/>
              </a:lnSpc>
            </a:pPr>
            <a:r>
              <a:rPr lang="hu-HU" sz="5400">
                <a:solidFill>
                  <a:srgbClr val="FFFFFF"/>
                </a:solidFill>
                <a:latin typeface="Arial Black" panose="020B0A04020102020204" pitchFamily="34" charset="0"/>
              </a:rPr>
              <a:t>Lakásgazdálkodás</a:t>
            </a:r>
            <a:endParaRPr lang="en-US" sz="540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TextBox 4">
            <a:extLst>
              <a:ext uri="{FF2B5EF4-FFF2-40B4-BE49-F238E27FC236}">
                <a16:creationId xmlns:a16="http://schemas.microsoft.com/office/drawing/2014/main" id="{9B46EF2F-4993-8E4B-DE6B-9472773CBDB2}"/>
              </a:ext>
            </a:extLst>
          </p:cNvPr>
          <p:cNvSpPr txBox="1"/>
          <p:nvPr/>
        </p:nvSpPr>
        <p:spPr>
          <a:xfrm>
            <a:off x="5334000" y="1638300"/>
            <a:ext cx="11887200" cy="900887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hu-HU" sz="2500" b="1" spc="113">
                <a:solidFill>
                  <a:srgbClr val="FFFFFF"/>
                </a:solidFill>
                <a:latin typeface="Arial"/>
                <a:cs typeface="Arial"/>
              </a:rPr>
              <a:t> PKB ülésekre 2025. I. negyedévben 30 db előterjesztést készítettünk.</a:t>
            </a:r>
          </a:p>
          <a:p>
            <a:pPr marL="342900" indent="-342900" algn="just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hu-HU" sz="2500" b="1" spc="113">
                <a:solidFill>
                  <a:srgbClr val="FFFFFF"/>
                </a:solidFill>
                <a:latin typeface="Arial"/>
                <a:cs typeface="Arial"/>
              </a:rPr>
              <a:t>27 db önkormányzati lakást adtunk bérbe és 11 db lakás            visszavételére került sor.</a:t>
            </a:r>
          </a:p>
          <a:p>
            <a:pPr marL="342900" indent="-342900" algn="just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hu-HU" sz="2500" b="1" spc="113">
                <a:solidFill>
                  <a:srgbClr val="FFFFFF"/>
                </a:solidFill>
                <a:latin typeface="Arial"/>
                <a:cs typeface="Arial"/>
              </a:rPr>
              <a:t>Lakásgazdálkodási feladatok ellátása érdekében 2 bérlő kihelyezése történt meg cserelakásba, a Nefelejcs u. 55. szám alatti épületben található életveszélyessé nyilvánított lakásból a szakszerű veszélyelhárítással összefüggésben, illetve a Péterfy S. u. 43. szám alatti épületből a bontásra kerülő épületszárnyból az épület felújítására tekintettel.</a:t>
            </a:r>
          </a:p>
          <a:p>
            <a:pPr marL="342900" indent="-342900" algn="just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hu-HU" sz="2500" b="1" spc="113">
                <a:solidFill>
                  <a:srgbClr val="FFFFFF"/>
                </a:solidFill>
                <a:latin typeface="Arial"/>
                <a:cs typeface="Arial"/>
              </a:rPr>
              <a:t>A Csányi u. 8. szám alatti épületben 2 bérlő bérleti jogviszonya pénzbeli térítés ellenében került megszüntetésre, a lakások lakásgazdálkodási célból történő kiürítése érdekében. </a:t>
            </a:r>
          </a:p>
          <a:p>
            <a:pPr marL="342900" indent="-342900" algn="just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hu-HU" sz="2500" b="1" spc="113">
                <a:solidFill>
                  <a:srgbClr val="FFFFFF"/>
                </a:solidFill>
                <a:latin typeface="Arial"/>
                <a:cs typeface="Arial"/>
              </a:rPr>
              <a:t>Bérlőkijelölési jog alapján bérleti szerződést kötöttünk a </a:t>
            </a:r>
            <a:r>
              <a:rPr lang="hu-HU" sz="2500" b="1" spc="113" err="1">
                <a:solidFill>
                  <a:srgbClr val="FFFFFF"/>
                </a:solidFill>
                <a:latin typeface="Arial"/>
                <a:cs typeface="Arial"/>
              </a:rPr>
              <a:t>Damjanich</a:t>
            </a:r>
            <a:r>
              <a:rPr lang="hu-HU" sz="2500" b="1" spc="113">
                <a:solidFill>
                  <a:srgbClr val="FFFFFF"/>
                </a:solidFill>
                <a:latin typeface="Arial"/>
                <a:cs typeface="Arial"/>
              </a:rPr>
              <a:t> u. 32. IV. em. 7A. szám alatti műteremlakásra.</a:t>
            </a: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endParaRPr lang="hu-HU" sz="2500" b="1" spc="113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endParaRPr lang="hu-HU" sz="2500" b="1" spc="113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hu-HU" sz="2500" b="1" spc="113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ts val="2564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hu-HU" sz="2500" b="1" u="none" spc="113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lnSpc>
                <a:spcPts val="2564"/>
              </a:lnSpc>
              <a:spcBef>
                <a:spcPct val="0"/>
              </a:spcBef>
            </a:pPr>
            <a:endParaRPr lang="hu-HU" sz="2500" b="1" spc="113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Kép 8" descr="A képen szöveg, Betűtípus, képernyőkép, embléma látható&#10;&#10;Automatikusan generált leírás">
            <a:extLst>
              <a:ext uri="{FF2B5EF4-FFF2-40B4-BE49-F238E27FC236}">
                <a16:creationId xmlns:a16="http://schemas.microsoft.com/office/drawing/2014/main" id="{EB18885C-FA01-70CB-65FB-62E9B77C31B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81400" y="9505355"/>
            <a:ext cx="3138556" cy="757400"/>
          </a:xfrm>
          <a:prstGeom prst="rect">
            <a:avLst/>
          </a:prstGeom>
        </p:spPr>
      </p:pic>
      <p:sp>
        <p:nvSpPr>
          <p:cNvPr id="7" name="Freeform 2">
            <a:extLst>
              <a:ext uri="{FF2B5EF4-FFF2-40B4-BE49-F238E27FC236}">
                <a16:creationId xmlns:a16="http://schemas.microsoft.com/office/drawing/2014/main" id="{151AD084-2E01-AC1A-C1EC-CE6AF34A27CF}"/>
              </a:ext>
            </a:extLst>
          </p:cNvPr>
          <p:cNvSpPr/>
          <p:nvPr/>
        </p:nvSpPr>
        <p:spPr>
          <a:xfrm>
            <a:off x="-104807" y="0"/>
            <a:ext cx="4905407" cy="10262755"/>
          </a:xfrm>
          <a:custGeom>
            <a:avLst/>
            <a:gdLst/>
            <a:ahLst/>
            <a:cxnLst/>
            <a:rect l="l" t="t" r="r" b="b"/>
            <a:pathLst>
              <a:path w="12375338" h="11571890">
                <a:moveTo>
                  <a:pt x="0" y="0"/>
                </a:moveTo>
                <a:lnTo>
                  <a:pt x="12375338" y="0"/>
                </a:lnTo>
                <a:lnTo>
                  <a:pt x="12375338" y="11571890"/>
                </a:lnTo>
                <a:lnTo>
                  <a:pt x="0" y="11571890"/>
                </a:lnTo>
                <a:lnTo>
                  <a:pt x="0" y="0"/>
                </a:lnTo>
                <a:close/>
              </a:path>
            </a:pathLst>
          </a:custGeom>
          <a:blipFill>
            <a:blip r:embed="rId4" cstate="print">
              <a:alphaModFix amt="8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hu-HU"/>
          </a:p>
        </p:txBody>
      </p:sp>
      <p:pic>
        <p:nvPicPr>
          <p:cNvPr id="8" name="Kép 7" descr="A képen szöveg, Betűtípus, képernyőkép, embléma látható&#10;&#10;Automatikusan generált leírás">
            <a:extLst>
              <a:ext uri="{FF2B5EF4-FFF2-40B4-BE49-F238E27FC236}">
                <a16:creationId xmlns:a16="http://schemas.microsoft.com/office/drawing/2014/main" id="{96FAAA8E-E8DC-3EE5-227F-0B3F1B41BF7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54200" y="9184400"/>
            <a:ext cx="3138556" cy="757400"/>
          </a:xfrm>
          <a:prstGeom prst="rect">
            <a:avLst/>
          </a:prstGeom>
        </p:spPr>
      </p:pic>
      <p:sp>
        <p:nvSpPr>
          <p:cNvPr id="13" name="Dia számának helye 12">
            <a:extLst>
              <a:ext uri="{FF2B5EF4-FFF2-40B4-BE49-F238E27FC236}">
                <a16:creationId xmlns:a16="http://schemas.microsoft.com/office/drawing/2014/main" id="{5F8BDE2A-9BD7-907A-16EA-F37037F78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10500" y="9505355"/>
            <a:ext cx="2133600" cy="365125"/>
          </a:xfrm>
        </p:spPr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6094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990600" y="988260"/>
            <a:ext cx="16764000" cy="125964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4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54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Black" panose="020B0A04020102020204" pitchFamily="34" charset="0"/>
              </a:rPr>
              <a:t>Lakásállomány komfortfokozat és </a:t>
            </a:r>
          </a:p>
          <a:p>
            <a:pPr marL="0" marR="0" lvl="0" indent="0" algn="ctr" defTabSz="914400" rtl="0" eaLnBrk="1" fontAlgn="auto" latinLnBrk="0" hangingPunct="1">
              <a:lnSpc>
                <a:spcPts val="4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5400" b="0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 Black" panose="020B0A04020102020204" pitchFamily="34" charset="0"/>
              </a:rPr>
              <a:t>lakásméret megoszlás szerint</a:t>
            </a:r>
            <a:endParaRPr kumimoji="0" lang="en-US" sz="5400" b="0" i="0" u="none" strike="noStrike" kern="1200" cap="none" spc="0" normalizeH="0" baseline="0" noProof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Black" panose="020B0A04020102020204" pitchFamily="34" charset="0"/>
            </a:endParaRPr>
          </a:p>
        </p:txBody>
      </p:sp>
      <p:pic>
        <p:nvPicPr>
          <p:cNvPr id="6" name="Kép 5" descr="A képen szöveg, Betűtípus, képernyőkép, embléma látható&#10;&#10;Automatikusan generált leírás">
            <a:extLst>
              <a:ext uri="{FF2B5EF4-FFF2-40B4-BE49-F238E27FC236}">
                <a16:creationId xmlns:a16="http://schemas.microsoft.com/office/drawing/2014/main" id="{1C7CBC57-FFD3-61C8-7430-B09E5155703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07" y="9263749"/>
            <a:ext cx="3138556" cy="757400"/>
          </a:xfrm>
          <a:prstGeom prst="rect">
            <a:avLst/>
          </a:prstGeom>
        </p:spPr>
      </p:pic>
      <p:pic>
        <p:nvPicPr>
          <p:cNvPr id="5" name="Kép 4" descr="A képen szöveg, Betűtípus, képernyőkép, Grafika látható&#10;&#10;Automatikusan generált leírás">
            <a:extLst>
              <a:ext uri="{FF2B5EF4-FFF2-40B4-BE49-F238E27FC236}">
                <a16:creationId xmlns:a16="http://schemas.microsoft.com/office/drawing/2014/main" id="{DBC89902-3E90-0F67-4AAE-04B0BE11714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00954" y="8996170"/>
            <a:ext cx="2987046" cy="1286259"/>
          </a:xfrm>
          <a:prstGeom prst="rect">
            <a:avLst/>
          </a:prstGeom>
        </p:spPr>
      </p:pic>
      <p:graphicFrame>
        <p:nvGraphicFramePr>
          <p:cNvPr id="4" name="Táblázat 3">
            <a:extLst>
              <a:ext uri="{FF2B5EF4-FFF2-40B4-BE49-F238E27FC236}">
                <a16:creationId xmlns:a16="http://schemas.microsoft.com/office/drawing/2014/main" id="{0DCD3D17-3DB1-A406-F935-8BC2272718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1134168"/>
              </p:ext>
            </p:extLst>
          </p:nvPr>
        </p:nvGraphicFramePr>
        <p:xfrm>
          <a:off x="1447800" y="2453765"/>
          <a:ext cx="15087597" cy="6096000"/>
        </p:xfrm>
        <a:graphic>
          <a:graphicData uri="http://schemas.openxmlformats.org/drawingml/2006/table">
            <a:tbl>
              <a:tblPr/>
              <a:tblGrid>
                <a:gridCol w="2736927">
                  <a:extLst>
                    <a:ext uri="{9D8B030D-6E8A-4147-A177-3AD203B41FA5}">
                      <a16:colId xmlns:a16="http://schemas.microsoft.com/office/drawing/2014/main" val="4142365353"/>
                    </a:ext>
                  </a:extLst>
                </a:gridCol>
                <a:gridCol w="1103971">
                  <a:extLst>
                    <a:ext uri="{9D8B030D-6E8A-4147-A177-3AD203B41FA5}">
                      <a16:colId xmlns:a16="http://schemas.microsoft.com/office/drawing/2014/main" val="3971866024"/>
                    </a:ext>
                  </a:extLst>
                </a:gridCol>
                <a:gridCol w="948724">
                  <a:extLst>
                    <a:ext uri="{9D8B030D-6E8A-4147-A177-3AD203B41FA5}">
                      <a16:colId xmlns:a16="http://schemas.microsoft.com/office/drawing/2014/main" val="701490948"/>
                    </a:ext>
                  </a:extLst>
                </a:gridCol>
                <a:gridCol w="1103971">
                  <a:extLst>
                    <a:ext uri="{9D8B030D-6E8A-4147-A177-3AD203B41FA5}">
                      <a16:colId xmlns:a16="http://schemas.microsoft.com/office/drawing/2014/main" val="1282930013"/>
                    </a:ext>
                  </a:extLst>
                </a:gridCol>
                <a:gridCol w="948724">
                  <a:extLst>
                    <a:ext uri="{9D8B030D-6E8A-4147-A177-3AD203B41FA5}">
                      <a16:colId xmlns:a16="http://schemas.microsoft.com/office/drawing/2014/main" val="4245071850"/>
                    </a:ext>
                  </a:extLst>
                </a:gridCol>
                <a:gridCol w="1103971">
                  <a:extLst>
                    <a:ext uri="{9D8B030D-6E8A-4147-A177-3AD203B41FA5}">
                      <a16:colId xmlns:a16="http://schemas.microsoft.com/office/drawing/2014/main" val="2165392484"/>
                    </a:ext>
                  </a:extLst>
                </a:gridCol>
                <a:gridCol w="948724">
                  <a:extLst>
                    <a:ext uri="{9D8B030D-6E8A-4147-A177-3AD203B41FA5}">
                      <a16:colId xmlns:a16="http://schemas.microsoft.com/office/drawing/2014/main" val="3770048299"/>
                    </a:ext>
                  </a:extLst>
                </a:gridCol>
                <a:gridCol w="1103971">
                  <a:extLst>
                    <a:ext uri="{9D8B030D-6E8A-4147-A177-3AD203B41FA5}">
                      <a16:colId xmlns:a16="http://schemas.microsoft.com/office/drawing/2014/main" val="2689466435"/>
                    </a:ext>
                  </a:extLst>
                </a:gridCol>
                <a:gridCol w="983224">
                  <a:extLst>
                    <a:ext uri="{9D8B030D-6E8A-4147-A177-3AD203B41FA5}">
                      <a16:colId xmlns:a16="http://schemas.microsoft.com/office/drawing/2014/main" val="1523930585"/>
                    </a:ext>
                  </a:extLst>
                </a:gridCol>
                <a:gridCol w="1103971">
                  <a:extLst>
                    <a:ext uri="{9D8B030D-6E8A-4147-A177-3AD203B41FA5}">
                      <a16:colId xmlns:a16="http://schemas.microsoft.com/office/drawing/2014/main" val="131156165"/>
                    </a:ext>
                  </a:extLst>
                </a:gridCol>
                <a:gridCol w="948724">
                  <a:extLst>
                    <a:ext uri="{9D8B030D-6E8A-4147-A177-3AD203B41FA5}">
                      <a16:colId xmlns:a16="http://schemas.microsoft.com/office/drawing/2014/main" val="3486080045"/>
                    </a:ext>
                  </a:extLst>
                </a:gridCol>
                <a:gridCol w="1103971">
                  <a:extLst>
                    <a:ext uri="{9D8B030D-6E8A-4147-A177-3AD203B41FA5}">
                      <a16:colId xmlns:a16="http://schemas.microsoft.com/office/drawing/2014/main" val="3650527938"/>
                    </a:ext>
                  </a:extLst>
                </a:gridCol>
                <a:gridCol w="948724">
                  <a:extLst>
                    <a:ext uri="{9D8B030D-6E8A-4147-A177-3AD203B41FA5}">
                      <a16:colId xmlns:a16="http://schemas.microsoft.com/office/drawing/2014/main" val="2611567439"/>
                    </a:ext>
                  </a:extLst>
                </a:gridCol>
              </a:tblGrid>
              <a:tr h="3200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2025. március 31.</a:t>
                      </a:r>
                    </a:p>
                  </a:txBody>
                  <a:tcPr marL="9423" marR="9423" marT="94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összkomfortos</a:t>
                      </a:r>
                    </a:p>
                  </a:txBody>
                  <a:tcPr marL="9423" marR="9423" marT="94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komfortos</a:t>
                      </a:r>
                    </a:p>
                  </a:txBody>
                  <a:tcPr marL="9423" marR="9423" marT="94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félkomfortos</a:t>
                      </a:r>
                    </a:p>
                  </a:txBody>
                  <a:tcPr marL="9423" marR="9423" marT="94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komfortnélküli</a:t>
                      </a:r>
                    </a:p>
                  </a:txBody>
                  <a:tcPr marL="9423" marR="9423" marT="94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szükséglakás</a:t>
                      </a:r>
                    </a:p>
                  </a:txBody>
                  <a:tcPr marL="9423" marR="9423" marT="94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összesen</a:t>
                      </a:r>
                    </a:p>
                  </a:txBody>
                  <a:tcPr marL="9423" marR="9423" marT="94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9262341"/>
                  </a:ext>
                </a:extLst>
              </a:tr>
              <a:tr h="320000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db</a:t>
                      </a:r>
                    </a:p>
                  </a:txBody>
                  <a:tcPr marL="9423" marR="9423" marT="94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%</a:t>
                      </a:r>
                    </a:p>
                  </a:txBody>
                  <a:tcPr marL="9423" marR="9423" marT="94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db</a:t>
                      </a:r>
                    </a:p>
                  </a:txBody>
                  <a:tcPr marL="9423" marR="9423" marT="94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%</a:t>
                      </a:r>
                    </a:p>
                  </a:txBody>
                  <a:tcPr marL="9423" marR="9423" marT="94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db</a:t>
                      </a:r>
                    </a:p>
                  </a:txBody>
                  <a:tcPr marL="9423" marR="9423" marT="94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9423" marR="9423" marT="94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db</a:t>
                      </a:r>
                    </a:p>
                  </a:txBody>
                  <a:tcPr marL="9423" marR="9423" marT="94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%</a:t>
                      </a:r>
                    </a:p>
                  </a:txBody>
                  <a:tcPr marL="9423" marR="9423" marT="94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db</a:t>
                      </a:r>
                    </a:p>
                  </a:txBody>
                  <a:tcPr marL="9423" marR="9423" marT="94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%</a:t>
                      </a:r>
                    </a:p>
                  </a:txBody>
                  <a:tcPr marL="9423" marR="9423" marT="94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db</a:t>
                      </a:r>
                    </a:p>
                  </a:txBody>
                  <a:tcPr marL="9423" marR="9423" marT="94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%</a:t>
                      </a:r>
                    </a:p>
                  </a:txBody>
                  <a:tcPr marL="9423" marR="9423" marT="94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9200047"/>
                  </a:ext>
                </a:extLst>
              </a:tr>
              <a:tr h="3200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piaci</a:t>
                      </a:r>
                    </a:p>
                  </a:txBody>
                  <a:tcPr marL="9423" marR="9423" marT="94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11,8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13,0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6,4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7,5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0,0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255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11,6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7639144"/>
                  </a:ext>
                </a:extLst>
              </a:tr>
              <a:tr h="3200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költségelvű</a:t>
                      </a:r>
                    </a:p>
                  </a:txBody>
                  <a:tcPr marL="9423" marR="9423" marT="94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78,4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1139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70,0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137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67,8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22,5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36,8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1453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66,0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84510625"/>
                  </a:ext>
                </a:extLst>
              </a:tr>
              <a:tr h="3200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szociális</a:t>
                      </a:r>
                    </a:p>
                  </a:txBody>
                  <a:tcPr marL="9423" marR="9423" marT="94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2,0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1,8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1,0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0,6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0,0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1,6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74948357"/>
                  </a:ext>
                </a:extLst>
              </a:tr>
              <a:tr h="3200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máscélú </a:t>
                      </a:r>
                      <a:r>
                        <a:rPr lang="hu-HU" sz="1600" b="1" i="0" u="none" strike="noStrike" err="1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haszn</a:t>
                      </a:r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.</a:t>
                      </a:r>
                    </a:p>
                  </a:txBody>
                  <a:tcPr marL="9423" marR="9423" marT="94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0,0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0,5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1,3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0,0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0,5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0606691"/>
                  </a:ext>
                </a:extLst>
              </a:tr>
              <a:tr h="3200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hasznosítható üres</a:t>
                      </a:r>
                    </a:p>
                  </a:txBody>
                  <a:tcPr marL="9423" marR="9423" marT="94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4,6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141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8,7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37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18,3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82</a:t>
                      </a:r>
                      <a:endParaRPr lang="hu-HU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51,3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14,0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12,5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8923202"/>
                  </a:ext>
                </a:extLst>
              </a:tr>
              <a:tr h="3200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nem hasznosítható üres</a:t>
                      </a:r>
                    </a:p>
                  </a:txBody>
                  <a:tcPr marL="9423" marR="9423" marT="94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3,3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98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6,0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6,4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16,9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49,1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171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7,8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9384017"/>
                  </a:ext>
                </a:extLst>
              </a:tr>
              <a:tr h="3200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összesen</a:t>
                      </a:r>
                    </a:p>
                  </a:txBody>
                  <a:tcPr marL="9423" marR="9423" marT="94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1966261"/>
                  </a:ext>
                </a:extLst>
              </a:tr>
              <a:tr h="320000">
                <a:tc>
                  <a:txBody>
                    <a:bodyPr/>
                    <a:lstStyle/>
                    <a:p>
                      <a:pPr algn="ctr" fontAlgn="ctr"/>
                      <a:endParaRPr lang="hu-HU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9423" marR="9423" marT="94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9423" marR="9423" marT="94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9423" marR="9423" marT="94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9423" marR="9423" marT="94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9423" marR="9423" marT="94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9423" marR="9423" marT="94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9423" marR="9423" marT="94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9423" marR="9423" marT="94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9423" marR="9423" marT="94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9423" marR="9423" marT="94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9423" marR="9423" marT="94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9423" marR="9423" marT="94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hu-HU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9423" marR="9423" marT="94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99412588"/>
                  </a:ext>
                </a:extLst>
              </a:tr>
              <a:tr h="3360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2025. március 31.</a:t>
                      </a:r>
                    </a:p>
                  </a:txBody>
                  <a:tcPr marL="9423" marR="9423" marT="94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összkomfortos</a:t>
                      </a:r>
                    </a:p>
                  </a:txBody>
                  <a:tcPr marL="9423" marR="9423" marT="94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komfortos</a:t>
                      </a:r>
                    </a:p>
                  </a:txBody>
                  <a:tcPr marL="9423" marR="9423" marT="94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félkomfortos</a:t>
                      </a:r>
                    </a:p>
                  </a:txBody>
                  <a:tcPr marL="9423" marR="9423" marT="94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komfortnélküli</a:t>
                      </a:r>
                    </a:p>
                  </a:txBody>
                  <a:tcPr marL="9423" marR="9423" marT="94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szükséglakás</a:t>
                      </a:r>
                    </a:p>
                  </a:txBody>
                  <a:tcPr marL="9423" marR="9423" marT="94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összesen</a:t>
                      </a:r>
                    </a:p>
                  </a:txBody>
                  <a:tcPr marL="9423" marR="9423" marT="94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2644979"/>
                  </a:ext>
                </a:extLst>
              </a:tr>
              <a:tr h="320000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 err="1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Össz</a:t>
                      </a:r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m</a:t>
                      </a:r>
                      <a:r>
                        <a:rPr lang="hu-HU" sz="16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</a:t>
                      </a:r>
                      <a:endParaRPr lang="hu-HU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9423" marR="9423" marT="94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Átlag m2</a:t>
                      </a:r>
                    </a:p>
                  </a:txBody>
                  <a:tcPr marL="9423" marR="9423" marT="94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 err="1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Össz</a:t>
                      </a:r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m</a:t>
                      </a:r>
                      <a:r>
                        <a:rPr lang="hu-HU" sz="16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</a:t>
                      </a:r>
                      <a:endParaRPr lang="hu-HU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9423" marR="9423" marT="94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Átlag m2</a:t>
                      </a:r>
                    </a:p>
                  </a:txBody>
                  <a:tcPr marL="9423" marR="9423" marT="94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 err="1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Össz</a:t>
                      </a:r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m</a:t>
                      </a:r>
                      <a:r>
                        <a:rPr lang="hu-HU" sz="16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</a:t>
                      </a:r>
                      <a:endParaRPr lang="hu-HU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9423" marR="9423" marT="94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Átlag m2</a:t>
                      </a:r>
                    </a:p>
                  </a:txBody>
                  <a:tcPr marL="9423" marR="9423" marT="94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 err="1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Össz</a:t>
                      </a:r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m</a:t>
                      </a:r>
                      <a:r>
                        <a:rPr lang="hu-HU" sz="16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</a:t>
                      </a:r>
                      <a:endParaRPr lang="hu-HU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9423" marR="9423" marT="94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Átlag m2</a:t>
                      </a:r>
                    </a:p>
                  </a:txBody>
                  <a:tcPr marL="9423" marR="9423" marT="94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 err="1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Össz</a:t>
                      </a:r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m</a:t>
                      </a:r>
                      <a:r>
                        <a:rPr lang="hu-HU" sz="16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</a:t>
                      </a:r>
                      <a:endParaRPr lang="hu-HU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9423" marR="9423" marT="94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Átlag m2</a:t>
                      </a:r>
                    </a:p>
                  </a:txBody>
                  <a:tcPr marL="9423" marR="9423" marT="94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 err="1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Össz</a:t>
                      </a:r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m</a:t>
                      </a:r>
                      <a:r>
                        <a:rPr lang="hu-HU" sz="16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</a:t>
                      </a:r>
                      <a:endParaRPr lang="hu-HU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9423" marR="9423" marT="94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Átlag m2</a:t>
                      </a:r>
                    </a:p>
                  </a:txBody>
                  <a:tcPr marL="9423" marR="9423" marT="94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2685112"/>
                  </a:ext>
                </a:extLst>
              </a:tr>
              <a:tr h="3200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piaci</a:t>
                      </a:r>
                    </a:p>
                  </a:txBody>
                  <a:tcPr marL="9423" marR="9423" marT="94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1269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70,5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8838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41,7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28,2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433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36,1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0,0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10907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42,8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2734468"/>
                  </a:ext>
                </a:extLst>
              </a:tr>
              <a:tr h="3200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költségelvű</a:t>
                      </a:r>
                    </a:p>
                  </a:txBody>
                  <a:tcPr marL="9423" marR="9423" marT="94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5986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49,9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55324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48,6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5063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37,0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1131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31,4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443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21,1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67947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46,8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912650"/>
                  </a:ext>
                </a:extLst>
              </a:tr>
              <a:tr h="3200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szociális</a:t>
                      </a:r>
                    </a:p>
                  </a:txBody>
                  <a:tcPr marL="9423" marR="9423" marT="94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159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53,0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1481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49,4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41,5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28,0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0,0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1751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48,6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48592903"/>
                  </a:ext>
                </a:extLst>
              </a:tr>
              <a:tr h="3200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máscélú </a:t>
                      </a:r>
                      <a:r>
                        <a:rPr lang="hu-HU" sz="1600" b="1" i="0" u="none" strike="noStrike" err="1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haszn</a:t>
                      </a:r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. </a:t>
                      </a:r>
                    </a:p>
                  </a:txBody>
                  <a:tcPr marL="9423" marR="9423" marT="94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0,0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414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51,8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0,0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92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0,0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0,0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506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50,6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2187011"/>
                  </a:ext>
                </a:extLst>
              </a:tr>
              <a:tr h="3200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hasznosítható üres</a:t>
                      </a:r>
                    </a:p>
                  </a:txBody>
                  <a:tcPr marL="9423" marR="9423" marT="94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307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43,9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6137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43,5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1257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34,0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2556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31,2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156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19,5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10413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37,9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1909168"/>
                  </a:ext>
                </a:extLst>
              </a:tr>
              <a:tr h="3200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nem hasznosítható üres</a:t>
                      </a:r>
                    </a:p>
                  </a:txBody>
                  <a:tcPr marL="9423" marR="9423" marT="94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308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61,6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5086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51,9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578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44,5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839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31,1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471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16,8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7282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42,6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9262526"/>
                  </a:ext>
                </a:extLst>
              </a:tr>
              <a:tr h="320000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összesen</a:t>
                      </a:r>
                    </a:p>
                  </a:txBody>
                  <a:tcPr marL="9423" marR="9423" marT="94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8029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52,5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77280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47,5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7348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36,4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5079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31,7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1070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18,8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98806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44,9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5825711"/>
                  </a:ext>
                </a:extLst>
              </a:tr>
            </a:tbl>
          </a:graphicData>
        </a:graphic>
      </p:graphicFrame>
      <p:sp>
        <p:nvSpPr>
          <p:cNvPr id="12" name="Dia számának helye 11">
            <a:extLst>
              <a:ext uri="{FF2B5EF4-FFF2-40B4-BE49-F238E27FC236}">
                <a16:creationId xmlns:a16="http://schemas.microsoft.com/office/drawing/2014/main" id="{956C3ECE-4583-4E1D-15B6-6B3AC9794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77200" y="9456736"/>
            <a:ext cx="2133600" cy="365125"/>
          </a:xfrm>
        </p:spPr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378C654-87A3-5FBD-BDEC-11CCBD3F0A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>
            <a:extLst>
              <a:ext uri="{FF2B5EF4-FFF2-40B4-BE49-F238E27FC236}">
                <a16:creationId xmlns:a16="http://schemas.microsoft.com/office/drawing/2014/main" id="{7EF68AC1-1454-5878-037B-656A4175E8E2}"/>
              </a:ext>
            </a:extLst>
          </p:cNvPr>
          <p:cNvSpPr txBox="1"/>
          <p:nvPr/>
        </p:nvSpPr>
        <p:spPr>
          <a:xfrm>
            <a:off x="5562600" y="326765"/>
            <a:ext cx="10820400" cy="101919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874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5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Helyiséggazdálkodás</a:t>
            </a:r>
            <a:endParaRPr kumimoji="0" lang="en-US" sz="5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4" name="TextBox 4">
            <a:extLst>
              <a:ext uri="{FF2B5EF4-FFF2-40B4-BE49-F238E27FC236}">
                <a16:creationId xmlns:a16="http://schemas.microsoft.com/office/drawing/2014/main" id="{F6F306E0-9DE8-5545-726D-60CEBFCBCC96}"/>
              </a:ext>
            </a:extLst>
          </p:cNvPr>
          <p:cNvSpPr txBox="1"/>
          <p:nvPr/>
        </p:nvSpPr>
        <p:spPr>
          <a:xfrm>
            <a:off x="5348250" y="1345956"/>
            <a:ext cx="11872949" cy="1098352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200" b="1" i="0" u="none" strike="noStrike" kern="1200" cap="none" spc="113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Az általunk létrehozott szakmai munkacsoport előkészítő tevékenységét követően a Képviselő-testület elfogadta Erzsébetváros új helyiségrendeletét. </a:t>
            </a:r>
          </a:p>
          <a:p>
            <a:pPr marL="0" marR="0" lvl="0" indent="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200" b="1" i="0" u="none" strike="noStrike" kern="1200" cap="none" spc="113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Az új rendelet korszerű, átlátható és kiszámítható, illetve hatékonyabbá teszi a helyiséggazdálkodási folyamatokat, valamint új rendelkezések bevezetésével erősíti a bérlők invesztíciós szándékát. A rendeleti szabályok május 1. napjától lépnek hatályba. </a:t>
            </a:r>
            <a:endParaRPr lang="hu-HU" sz="2200" b="1" i="0" u="none" strike="noStrike" kern="1200" cap="none" spc="113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200" b="1" i="0" u="none" strike="noStrike" kern="1200" cap="none" spc="113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A rendeletalkotással párhuzamosan megkezdtük az előkészítését a rendelettel összhangban lévő új helyiséggazdálkodási irányelvek </a:t>
            </a:r>
            <a:r>
              <a:rPr lang="hu-HU" sz="2200" b="1" spc="113">
                <a:solidFill>
                  <a:srgbClr val="FFFFFF"/>
                </a:solidFill>
                <a:latin typeface="Arial"/>
                <a:cs typeface="Arial"/>
              </a:rPr>
              <a:t>kidolgozásának</a:t>
            </a:r>
            <a:r>
              <a:rPr kumimoji="0" lang="hu-HU" sz="2200" b="1" i="0" u="none" strike="noStrike" kern="1200" cap="none" spc="113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.</a:t>
            </a:r>
            <a:endParaRPr lang="hu-HU" sz="2200" b="1" i="0" u="none" strike="noStrike" kern="1200" cap="none" spc="113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200" b="1" i="0" u="none" strike="noStrike" kern="1200" cap="none" spc="113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Az új szabályozás célkitűzései:</a:t>
            </a:r>
            <a:endParaRPr lang="hu-HU" sz="2200" b="1" i="0" u="none" strike="noStrike" kern="1200" cap="none" spc="113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u-HU" sz="2200" b="1" i="0" u="none" strike="noStrike" kern="1200" cap="none" spc="113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helyiség hasznosítási irányelvek újragondolása, </a:t>
            </a:r>
            <a:endParaRPr lang="hu-HU" sz="2200" b="1" i="0" u="none" strike="noStrike" kern="1200" cap="none" spc="113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u-HU" sz="2200" b="1" i="0" u="none" strike="noStrike" kern="1200" cap="none" spc="113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a támogatott és nem támogatott bérlői profilok és tevékenységek meghatározása,</a:t>
            </a:r>
            <a:endParaRPr lang="hu-HU" sz="2200" b="1" i="0" u="none" strike="noStrike" kern="1200" cap="none" spc="113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u-HU" sz="2200" b="1" i="0" u="none" strike="noStrike" kern="1200" cap="none" spc="113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a támogatott bérlői profilokhoz tartozó kedvezmény-rendszer létrehozása,</a:t>
            </a:r>
            <a:endParaRPr lang="hu-HU" sz="2200" b="1" i="0" u="none" strike="noStrike" kern="1200" cap="none" spc="113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u-HU" sz="2200" b="1" i="0" u="none" strike="noStrike" kern="1200" cap="none" spc="113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a helyiségbérleti díjak és az azt csökkentő, illetve növelő tényezők számításának új alapokra való helyezése,</a:t>
            </a:r>
            <a:endParaRPr lang="hu-HU" sz="2200" b="1" i="0" u="none" strike="noStrike" kern="1200" cap="none" spc="113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u-HU" sz="2200" b="1" i="0" u="none" strike="noStrike" kern="1200" cap="none" spc="113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a helyiségek korábbi övezeti besorolásának átdolgozása.</a:t>
            </a:r>
            <a:endParaRPr lang="hu-HU" sz="2200" b="1" i="0" u="none" strike="noStrike" kern="1200" cap="none" spc="113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hu-HU" sz="2200" b="1" i="0" u="none" strike="noStrike" kern="1200" cap="none" spc="113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800"/>
              </a:spcAft>
              <a:defRPr/>
            </a:pPr>
            <a:r>
              <a:rPr kumimoji="0" lang="hu-HU" sz="2200" b="1" i="0" u="none" strike="noStrike" kern="1200" cap="none" spc="113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Az új szabályozás a Képviselő-testület áprilisi ülésén </a:t>
            </a:r>
            <a:r>
              <a:rPr lang="hu-HU" sz="2200" b="1" spc="113">
                <a:solidFill>
                  <a:srgbClr val="FFFFFF"/>
                </a:solidFill>
                <a:latin typeface="Arial"/>
                <a:cs typeface="Arial"/>
              </a:rPr>
              <a:t>elfogadásra került</a:t>
            </a:r>
            <a:r>
              <a:rPr kumimoji="0" lang="hu-HU" sz="2200" b="1" i="0" u="none" strike="noStrike" kern="1200" cap="none" spc="113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.</a:t>
            </a:r>
            <a:endParaRPr lang="hu-HU" sz="2200" b="1" i="0" u="none" strike="noStrike" kern="1200" cap="none" spc="113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hu-HU" sz="2500" b="1" i="0" u="none" strike="noStrike" kern="1200" cap="none" spc="113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hu-HU" sz="2500" b="1" i="0" u="none" strike="noStrike" kern="1200" cap="none" spc="113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hu-HU" sz="2500" b="1" i="0" u="none" strike="noStrike" kern="1200" cap="none" spc="113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hu-HU" sz="2500" b="1" i="0" u="none" strike="noStrike" kern="1200" cap="none" spc="113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ts val="2564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hu-HU" sz="2500" b="1" i="0" u="none" strike="noStrike" kern="1200" cap="none" spc="113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2564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2500" b="1" i="0" u="none" strike="noStrike" kern="1200" cap="none" spc="113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9" name="Kép 8" descr="A képen szöveg, Betűtípus, képernyőkép, embléma látható&#10;&#10;Automatikusan generált leírás">
            <a:extLst>
              <a:ext uri="{FF2B5EF4-FFF2-40B4-BE49-F238E27FC236}">
                <a16:creationId xmlns:a16="http://schemas.microsoft.com/office/drawing/2014/main" id="{7E1E4D37-50CD-1C6D-8CC7-7EB29BD0CE9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81400" y="9505355"/>
            <a:ext cx="3138556" cy="757400"/>
          </a:xfrm>
          <a:prstGeom prst="rect">
            <a:avLst/>
          </a:prstGeom>
        </p:spPr>
      </p:pic>
      <p:sp>
        <p:nvSpPr>
          <p:cNvPr id="7" name="Freeform 2">
            <a:extLst>
              <a:ext uri="{FF2B5EF4-FFF2-40B4-BE49-F238E27FC236}">
                <a16:creationId xmlns:a16="http://schemas.microsoft.com/office/drawing/2014/main" id="{D98D15EF-E99E-86E2-8824-E513A9DBD8CD}"/>
              </a:ext>
            </a:extLst>
          </p:cNvPr>
          <p:cNvSpPr/>
          <p:nvPr/>
        </p:nvSpPr>
        <p:spPr>
          <a:xfrm>
            <a:off x="0" y="24245"/>
            <a:ext cx="4905407" cy="10262755"/>
          </a:xfrm>
          <a:custGeom>
            <a:avLst/>
            <a:gdLst/>
            <a:ahLst/>
            <a:cxnLst/>
            <a:rect l="l" t="t" r="r" b="b"/>
            <a:pathLst>
              <a:path w="12375338" h="11571890">
                <a:moveTo>
                  <a:pt x="0" y="0"/>
                </a:moveTo>
                <a:lnTo>
                  <a:pt x="12375338" y="0"/>
                </a:lnTo>
                <a:lnTo>
                  <a:pt x="12375338" y="11571890"/>
                </a:lnTo>
                <a:lnTo>
                  <a:pt x="0" y="11571890"/>
                </a:lnTo>
                <a:lnTo>
                  <a:pt x="0" y="0"/>
                </a:lnTo>
                <a:close/>
              </a:path>
            </a:pathLst>
          </a:custGeom>
          <a:blipFill>
            <a:blip r:embed="rId4" cstate="print">
              <a:alphaModFix amt="8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Kép 7" descr="A képen szöveg, Betűtípus, képernyőkép, embléma látható&#10;&#10;Automatikusan generált leírás">
            <a:extLst>
              <a:ext uri="{FF2B5EF4-FFF2-40B4-BE49-F238E27FC236}">
                <a16:creationId xmlns:a16="http://schemas.microsoft.com/office/drawing/2014/main" id="{F3196CB9-FDF7-7703-62B0-073FB635E7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54200" y="9184400"/>
            <a:ext cx="3138556" cy="757400"/>
          </a:xfrm>
          <a:prstGeom prst="rect">
            <a:avLst/>
          </a:prstGeom>
        </p:spPr>
      </p:pic>
      <p:sp>
        <p:nvSpPr>
          <p:cNvPr id="13" name="Dia számának helye 12">
            <a:extLst>
              <a:ext uri="{FF2B5EF4-FFF2-40B4-BE49-F238E27FC236}">
                <a16:creationId xmlns:a16="http://schemas.microsoft.com/office/drawing/2014/main" id="{2CF77424-A016-B0FA-892E-259BA792E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96306" y="9505355"/>
            <a:ext cx="2133600" cy="365125"/>
          </a:xfrm>
        </p:spPr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5086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990600" y="828474"/>
            <a:ext cx="10668000" cy="103842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8880"/>
              </a:lnSpc>
            </a:pPr>
            <a:r>
              <a:rPr lang="hu-HU" sz="5400">
                <a:solidFill>
                  <a:srgbClr val="FFFFFF"/>
                </a:solidFill>
                <a:latin typeface="Arial Black" panose="020B0A04020102020204" pitchFamily="34" charset="0"/>
              </a:rPr>
              <a:t>Helyiséggazdálkodás</a:t>
            </a:r>
            <a:endParaRPr lang="en-US" sz="540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990600" y="2781300"/>
            <a:ext cx="10668000" cy="648895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/>
            <a:r>
              <a:rPr lang="hu-HU" sz="2500" b="1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2025. I. negyedévben: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hu-HU" sz="2500" b="1">
              <a:solidFill>
                <a:schemeClr val="bg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hu-HU" sz="2500" b="1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11 db korábban kihasználatlan, üres helyiség került bérbeadásra és 7 db helyiség visszavétele történt meg.</a:t>
            </a:r>
          </a:p>
          <a:p>
            <a:pPr algn="just"/>
            <a:endParaRPr lang="hu-HU" sz="2500" b="1">
              <a:solidFill>
                <a:schemeClr val="bg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hu-HU" sz="2500" b="1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 db helyiségpályázatot írtunk ki,  10 db helyiségre versenyeztetési eljárás keretében történő bérbeadására vonatkozóan.</a:t>
            </a:r>
          </a:p>
          <a:p>
            <a:pPr lvl="0"/>
            <a:endParaRPr lang="hu-HU" sz="2500" b="1">
              <a:solidFill>
                <a:schemeClr val="bg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hu-HU" sz="2500" b="1" kern="0">
                <a:solidFill>
                  <a:schemeClr val="bg1"/>
                </a:solidFill>
                <a:effectLst/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 helyiséggazdálkodási feladatok ellátásával összefüggésben</a:t>
            </a:r>
            <a:r>
              <a:rPr lang="hu-HU" sz="2500" b="1" kern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hu-HU" sz="2500" b="1" kern="0">
                <a:solidFill>
                  <a:schemeClr val="bg1"/>
                </a:solidFill>
                <a:effectLst/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1 db-Képviselő-testületi illetve 6 db </a:t>
            </a:r>
            <a:r>
              <a:rPr lang="hu-HU" sz="2500" b="1" kern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Pénzügyi és Kerületfejlesztési Bizottsági előterjesztést</a:t>
            </a:r>
            <a:r>
              <a:rPr lang="hu-HU" sz="2500" b="1" kern="0">
                <a:solidFill>
                  <a:schemeClr val="bg1"/>
                </a:solidFill>
                <a:effectLst/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készítettünk.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hu-HU" sz="2500" b="1" kern="0">
              <a:solidFill>
                <a:schemeClr val="bg1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hu-HU" sz="2500" b="1" kern="0">
                <a:solidFill>
                  <a:schemeClr val="bg1"/>
                </a:solidFill>
                <a:effectLst/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Megkezdődtek </a:t>
            </a:r>
            <a:r>
              <a:rPr lang="hu-HU" sz="2500" b="1" kern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 </a:t>
            </a:r>
            <a:r>
              <a:rPr lang="hu-HU" sz="2500" b="1" kern="0">
                <a:solidFill>
                  <a:schemeClr val="bg1"/>
                </a:solidFill>
                <a:effectLst/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Thököly úti önkormányzati tulajdonú üzlethelyiségek (8 db) homlokzat és portál felújításával kapcsolatos munkálatok.</a:t>
            </a:r>
          </a:p>
          <a:p>
            <a:pPr algn="just"/>
            <a:endParaRPr lang="hu-HU" sz="2500" b="1" kern="0">
              <a:solidFill>
                <a:schemeClr val="bg1"/>
              </a:solidFill>
              <a:effectLst/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0" lvl="0" indent="0">
              <a:lnSpc>
                <a:spcPts val="2564"/>
              </a:lnSpc>
              <a:spcBef>
                <a:spcPct val="0"/>
              </a:spcBef>
            </a:pPr>
            <a:endParaRPr lang="en-US" sz="2500" u="none" spc="113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Kép 5" descr="A képen szöveg, Betűtípus, képernyőkép, embléma látható&#10;&#10;Automatikusan generált leírás">
            <a:extLst>
              <a:ext uri="{FF2B5EF4-FFF2-40B4-BE49-F238E27FC236}">
                <a16:creationId xmlns:a16="http://schemas.microsoft.com/office/drawing/2014/main" id="{AADF2E94-6F85-9AC2-ADEF-A9923D7043A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07" y="9263749"/>
            <a:ext cx="3138556" cy="757400"/>
          </a:xfrm>
          <a:prstGeom prst="rect">
            <a:avLst/>
          </a:prstGeom>
        </p:spPr>
      </p:pic>
      <p:grpSp>
        <p:nvGrpSpPr>
          <p:cNvPr id="7" name="Group 4">
            <a:extLst>
              <a:ext uri="{FF2B5EF4-FFF2-40B4-BE49-F238E27FC236}">
                <a16:creationId xmlns:a16="http://schemas.microsoft.com/office/drawing/2014/main" id="{57DC2F55-C06F-2852-F2B8-A0D3B82A9829}"/>
              </a:ext>
            </a:extLst>
          </p:cNvPr>
          <p:cNvGrpSpPr>
            <a:grpSpLocks noChangeAspect="1"/>
          </p:cNvGrpSpPr>
          <p:nvPr/>
        </p:nvGrpSpPr>
        <p:grpSpPr>
          <a:xfrm>
            <a:off x="12268200" y="1028700"/>
            <a:ext cx="5486400" cy="8229600"/>
            <a:chOff x="0" y="0"/>
            <a:chExt cx="6350000" cy="9525000"/>
          </a:xfrm>
        </p:grpSpPr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F40BC5D7-75F0-6715-DEAE-86082CB8273E}"/>
                </a:ext>
              </a:extLst>
            </p:cNvPr>
            <p:cNvSpPr/>
            <p:nvPr/>
          </p:nvSpPr>
          <p:spPr>
            <a:xfrm>
              <a:off x="0" y="0"/>
              <a:ext cx="6350000" cy="9525000"/>
            </a:xfrm>
            <a:custGeom>
              <a:avLst/>
              <a:gdLst/>
              <a:ahLst/>
              <a:cxnLst/>
              <a:rect l="l" t="t" r="r" b="b"/>
              <a:pathLst>
                <a:path w="6350000" h="9525000">
                  <a:moveTo>
                    <a:pt x="0" y="9042400"/>
                  </a:moveTo>
                  <a:lnTo>
                    <a:pt x="0" y="482600"/>
                  </a:lnTo>
                  <a:cubicBezTo>
                    <a:pt x="0" y="215900"/>
                    <a:pt x="215900" y="0"/>
                    <a:pt x="482600" y="0"/>
                  </a:cubicBezTo>
                  <a:lnTo>
                    <a:pt x="5867400" y="0"/>
                  </a:lnTo>
                  <a:cubicBezTo>
                    <a:pt x="6134100" y="0"/>
                    <a:pt x="6350000" y="217170"/>
                    <a:pt x="6350000" y="482600"/>
                  </a:cubicBezTo>
                  <a:lnTo>
                    <a:pt x="6350000" y="9042400"/>
                  </a:lnTo>
                  <a:cubicBezTo>
                    <a:pt x="6350000" y="9309100"/>
                    <a:pt x="6134100" y="9525000"/>
                    <a:pt x="5867400" y="9525000"/>
                  </a:cubicBezTo>
                  <a:lnTo>
                    <a:pt x="482600" y="9525000"/>
                  </a:lnTo>
                  <a:cubicBezTo>
                    <a:pt x="217170" y="9525000"/>
                    <a:pt x="0" y="9309100"/>
                    <a:pt x="0" y="9042400"/>
                  </a:cubicBezTo>
                  <a:close/>
                </a:path>
              </a:pathLst>
            </a:custGeom>
            <a:blipFill>
              <a:blip r:embed="rId3" cstate="print">
                <a:alphaModFix amt="8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hu-HU"/>
            </a:p>
          </p:txBody>
        </p:sp>
      </p:grpSp>
      <p:sp>
        <p:nvSpPr>
          <p:cNvPr id="13" name="Dia számának helye 12">
            <a:extLst>
              <a:ext uri="{FF2B5EF4-FFF2-40B4-BE49-F238E27FC236}">
                <a16:creationId xmlns:a16="http://schemas.microsoft.com/office/drawing/2014/main" id="{3A326DCA-4FF9-AC99-C432-8D0BF6ED4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96200" y="9459886"/>
            <a:ext cx="2133600" cy="365125"/>
          </a:xfrm>
        </p:spPr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1260284" y="647700"/>
            <a:ext cx="15767431" cy="125964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R="0" lvl="0" indent="0" fontAlgn="auto">
              <a:lnSpc>
                <a:spcPts val="4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5400" b="0" i="0" u="none" strike="noStrike" cap="none" spc="0" normalizeH="0" baseline="0">
                <a:ln>
                  <a:noFill/>
                </a:ln>
                <a:solidFill>
                  <a:srgbClr val="2E4D99"/>
                </a:solidFill>
                <a:effectLst/>
                <a:uLnTx/>
                <a:uFillTx/>
                <a:latin typeface="Arial Black" panose="020B0A04020102020204" pitchFamily="34" charset="0"/>
              </a:defRPr>
            </a:lvl1pPr>
          </a:lstStyle>
          <a:p>
            <a:pPr algn="ctr"/>
            <a:r>
              <a:rPr lang="hu-HU">
                <a:solidFill>
                  <a:schemeClr val="tx2">
                    <a:lumMod val="75000"/>
                  </a:schemeClr>
                </a:solidFill>
              </a:rPr>
              <a:t>Helyiségállomány albetét funkció </a:t>
            </a:r>
          </a:p>
          <a:p>
            <a:pPr algn="ctr"/>
            <a:r>
              <a:rPr lang="hu-HU">
                <a:solidFill>
                  <a:schemeClr val="tx2">
                    <a:lumMod val="75000"/>
                  </a:schemeClr>
                </a:solidFill>
              </a:rPr>
              <a:t>és lakásméret megoszlás szerint</a:t>
            </a:r>
            <a:endParaRPr lang="en-US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" name="Kép 1" descr="A képen szöveg, Betűtípus, képernyőkép, embléma látható&#10;&#10;Automatikusan generált leírás">
            <a:extLst>
              <a:ext uri="{FF2B5EF4-FFF2-40B4-BE49-F238E27FC236}">
                <a16:creationId xmlns:a16="http://schemas.microsoft.com/office/drawing/2014/main" id="{FF6A9BD6-8BB5-95B1-68A1-5607F71078B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07" y="9263749"/>
            <a:ext cx="3138556" cy="757400"/>
          </a:xfrm>
          <a:prstGeom prst="rect">
            <a:avLst/>
          </a:prstGeom>
        </p:spPr>
      </p:pic>
      <p:pic>
        <p:nvPicPr>
          <p:cNvPr id="4" name="Kép 3" descr="A képen szöveg, Betűtípus, képernyőkép, Grafika látható&#10;&#10;Automatikusan generált leírás">
            <a:extLst>
              <a:ext uri="{FF2B5EF4-FFF2-40B4-BE49-F238E27FC236}">
                <a16:creationId xmlns:a16="http://schemas.microsoft.com/office/drawing/2014/main" id="{8A759E95-711A-BB13-9459-8794B0F331A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00954" y="8996170"/>
            <a:ext cx="2987046" cy="1286259"/>
          </a:xfrm>
          <a:prstGeom prst="rect">
            <a:avLst/>
          </a:prstGeom>
        </p:spPr>
      </p:pic>
      <p:graphicFrame>
        <p:nvGraphicFramePr>
          <p:cNvPr id="6" name="Táblázat 5">
            <a:extLst>
              <a:ext uri="{FF2B5EF4-FFF2-40B4-BE49-F238E27FC236}">
                <a16:creationId xmlns:a16="http://schemas.microsoft.com/office/drawing/2014/main" id="{B93E4DEC-0314-D0B3-7FDA-7D2E99F821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8092154"/>
              </p:ext>
            </p:extLst>
          </p:nvPr>
        </p:nvGraphicFramePr>
        <p:xfrm>
          <a:off x="1066800" y="2476501"/>
          <a:ext cx="15702122" cy="5333997"/>
        </p:xfrm>
        <a:graphic>
          <a:graphicData uri="http://schemas.openxmlformats.org/drawingml/2006/table">
            <a:tbl>
              <a:tblPr/>
              <a:tblGrid>
                <a:gridCol w="2640940">
                  <a:extLst>
                    <a:ext uri="{9D8B030D-6E8A-4147-A177-3AD203B41FA5}">
                      <a16:colId xmlns:a16="http://schemas.microsoft.com/office/drawing/2014/main" val="3312724486"/>
                    </a:ext>
                  </a:extLst>
                </a:gridCol>
                <a:gridCol w="681341">
                  <a:extLst>
                    <a:ext uri="{9D8B030D-6E8A-4147-A177-3AD203B41FA5}">
                      <a16:colId xmlns:a16="http://schemas.microsoft.com/office/drawing/2014/main" val="940678461"/>
                    </a:ext>
                  </a:extLst>
                </a:gridCol>
                <a:gridCol w="745618">
                  <a:extLst>
                    <a:ext uri="{9D8B030D-6E8A-4147-A177-3AD203B41FA5}">
                      <a16:colId xmlns:a16="http://schemas.microsoft.com/office/drawing/2014/main" val="606365822"/>
                    </a:ext>
                  </a:extLst>
                </a:gridCol>
                <a:gridCol w="681341">
                  <a:extLst>
                    <a:ext uri="{9D8B030D-6E8A-4147-A177-3AD203B41FA5}">
                      <a16:colId xmlns:a16="http://schemas.microsoft.com/office/drawing/2014/main" val="397660691"/>
                    </a:ext>
                  </a:extLst>
                </a:gridCol>
                <a:gridCol w="681341">
                  <a:extLst>
                    <a:ext uri="{9D8B030D-6E8A-4147-A177-3AD203B41FA5}">
                      <a16:colId xmlns:a16="http://schemas.microsoft.com/office/drawing/2014/main" val="3106541943"/>
                    </a:ext>
                  </a:extLst>
                </a:gridCol>
                <a:gridCol w="681341">
                  <a:extLst>
                    <a:ext uri="{9D8B030D-6E8A-4147-A177-3AD203B41FA5}">
                      <a16:colId xmlns:a16="http://schemas.microsoft.com/office/drawing/2014/main" val="241407497"/>
                    </a:ext>
                  </a:extLst>
                </a:gridCol>
                <a:gridCol w="681341">
                  <a:extLst>
                    <a:ext uri="{9D8B030D-6E8A-4147-A177-3AD203B41FA5}">
                      <a16:colId xmlns:a16="http://schemas.microsoft.com/office/drawing/2014/main" val="3124990388"/>
                    </a:ext>
                  </a:extLst>
                </a:gridCol>
                <a:gridCol w="681341">
                  <a:extLst>
                    <a:ext uri="{9D8B030D-6E8A-4147-A177-3AD203B41FA5}">
                      <a16:colId xmlns:a16="http://schemas.microsoft.com/office/drawing/2014/main" val="3515423548"/>
                    </a:ext>
                  </a:extLst>
                </a:gridCol>
                <a:gridCol w="681341">
                  <a:extLst>
                    <a:ext uri="{9D8B030D-6E8A-4147-A177-3AD203B41FA5}">
                      <a16:colId xmlns:a16="http://schemas.microsoft.com/office/drawing/2014/main" val="3650899411"/>
                    </a:ext>
                  </a:extLst>
                </a:gridCol>
                <a:gridCol w="681341">
                  <a:extLst>
                    <a:ext uri="{9D8B030D-6E8A-4147-A177-3AD203B41FA5}">
                      <a16:colId xmlns:a16="http://schemas.microsoft.com/office/drawing/2014/main" val="971293783"/>
                    </a:ext>
                  </a:extLst>
                </a:gridCol>
                <a:gridCol w="681341">
                  <a:extLst>
                    <a:ext uri="{9D8B030D-6E8A-4147-A177-3AD203B41FA5}">
                      <a16:colId xmlns:a16="http://schemas.microsoft.com/office/drawing/2014/main" val="3932508951"/>
                    </a:ext>
                  </a:extLst>
                </a:gridCol>
                <a:gridCol w="707053">
                  <a:extLst>
                    <a:ext uri="{9D8B030D-6E8A-4147-A177-3AD203B41FA5}">
                      <a16:colId xmlns:a16="http://schemas.microsoft.com/office/drawing/2014/main" val="590555412"/>
                    </a:ext>
                  </a:extLst>
                </a:gridCol>
                <a:gridCol w="681341">
                  <a:extLst>
                    <a:ext uri="{9D8B030D-6E8A-4147-A177-3AD203B41FA5}">
                      <a16:colId xmlns:a16="http://schemas.microsoft.com/office/drawing/2014/main" val="987434792"/>
                    </a:ext>
                  </a:extLst>
                </a:gridCol>
                <a:gridCol w="797039">
                  <a:extLst>
                    <a:ext uri="{9D8B030D-6E8A-4147-A177-3AD203B41FA5}">
                      <a16:colId xmlns:a16="http://schemas.microsoft.com/office/drawing/2014/main" val="1351948443"/>
                    </a:ext>
                  </a:extLst>
                </a:gridCol>
                <a:gridCol w="771331">
                  <a:extLst>
                    <a:ext uri="{9D8B030D-6E8A-4147-A177-3AD203B41FA5}">
                      <a16:colId xmlns:a16="http://schemas.microsoft.com/office/drawing/2014/main" val="3565506583"/>
                    </a:ext>
                  </a:extLst>
                </a:gridCol>
                <a:gridCol w="771331">
                  <a:extLst>
                    <a:ext uri="{9D8B030D-6E8A-4147-A177-3AD203B41FA5}">
                      <a16:colId xmlns:a16="http://schemas.microsoft.com/office/drawing/2014/main" val="2058106045"/>
                    </a:ext>
                  </a:extLst>
                </a:gridCol>
                <a:gridCol w="912741">
                  <a:extLst>
                    <a:ext uri="{9D8B030D-6E8A-4147-A177-3AD203B41FA5}">
                      <a16:colId xmlns:a16="http://schemas.microsoft.com/office/drawing/2014/main" val="2813306644"/>
                    </a:ext>
                  </a:extLst>
                </a:gridCol>
                <a:gridCol w="681341">
                  <a:extLst>
                    <a:ext uri="{9D8B030D-6E8A-4147-A177-3AD203B41FA5}">
                      <a16:colId xmlns:a16="http://schemas.microsoft.com/office/drawing/2014/main" val="2149407786"/>
                    </a:ext>
                  </a:extLst>
                </a:gridCol>
                <a:gridCol w="861318">
                  <a:extLst>
                    <a:ext uri="{9D8B030D-6E8A-4147-A177-3AD203B41FA5}">
                      <a16:colId xmlns:a16="http://schemas.microsoft.com/office/drawing/2014/main" val="322856358"/>
                    </a:ext>
                  </a:extLst>
                </a:gridCol>
              </a:tblGrid>
              <a:tr h="83615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hu-H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2025. március 31.</a:t>
                      </a:r>
                    </a:p>
                  </a:txBody>
                  <a:tcPr marL="5624" marR="5624" marT="56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UTCAI FÖLDSZINT</a:t>
                      </a:r>
                    </a:p>
                  </a:txBody>
                  <a:tcPr marL="5624" marR="5624" marT="56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UDVARI FÖLDSZINT</a:t>
                      </a:r>
                    </a:p>
                  </a:txBody>
                  <a:tcPr marL="5624" marR="5624" marT="56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UTCAI PINCE</a:t>
                      </a:r>
                    </a:p>
                  </a:txBody>
                  <a:tcPr marL="5624" marR="5624" marT="56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UDVARI PINCE</a:t>
                      </a:r>
                    </a:p>
                  </a:txBody>
                  <a:tcPr marL="5624" marR="5624" marT="56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FÉLEMELET-EMELET</a:t>
                      </a:r>
                    </a:p>
                  </a:txBody>
                  <a:tcPr marL="5624" marR="5624" marT="56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TETŐTÉR-PADLÁS</a:t>
                      </a:r>
                    </a:p>
                  </a:txBody>
                  <a:tcPr marL="5624" marR="5624" marT="56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EGYEBEK (iskola, épület, trafó, terület, stb..)</a:t>
                      </a:r>
                    </a:p>
                  </a:txBody>
                  <a:tcPr marL="5624" marR="5624" marT="56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GÉPKOCSI BEÁLLÓK</a:t>
                      </a:r>
                    </a:p>
                  </a:txBody>
                  <a:tcPr marL="5624" marR="5624" marT="56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ÖSSZESEN</a:t>
                      </a:r>
                    </a:p>
                  </a:txBody>
                  <a:tcPr marL="5624" marR="5624" marT="56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0998566"/>
                  </a:ext>
                </a:extLst>
              </a:tr>
              <a:tr h="334464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13029648"/>
                  </a:ext>
                </a:extLst>
              </a:tr>
              <a:tr h="33446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BÉRLŐS</a:t>
                      </a:r>
                    </a:p>
                  </a:txBody>
                  <a:tcPr marL="5624" marR="5624" marT="56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83,2%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61,4%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20,1%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18,1%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67,3%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62,5%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49,9%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8883954"/>
                  </a:ext>
                </a:extLst>
              </a:tr>
              <a:tr h="33446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ÜRES - nem haszn.</a:t>
                      </a:r>
                    </a:p>
                  </a:txBody>
                  <a:tcPr marL="5624" marR="5624" marT="56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10,8%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11,4%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1595199"/>
                  </a:ext>
                </a:extLst>
              </a:tr>
              <a:tr h="33446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ÜRES - hasznosítható</a:t>
                      </a:r>
                    </a:p>
                  </a:txBody>
                  <a:tcPr marL="5624" marR="5624" marT="56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27,7%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75,4%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70,5%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23,6%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28,1%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44,2%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011269"/>
                  </a:ext>
                </a:extLst>
              </a:tr>
              <a:tr h="33446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ÖSSZESEN</a:t>
                      </a:r>
                    </a:p>
                  </a:txBody>
                  <a:tcPr marL="5624" marR="5624" marT="56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1 473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6272115"/>
                  </a:ext>
                </a:extLst>
              </a:tr>
              <a:tr h="334464">
                <a:tc>
                  <a:txBody>
                    <a:bodyPr/>
                    <a:lstStyle/>
                    <a:p>
                      <a:pPr algn="l" fontAlgn="b"/>
                      <a:r>
                        <a:rPr lang="hu-H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24" marR="5624" marT="5624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24" marR="5624" marT="5624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24" marR="5624" marT="5624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24" marR="5624" marT="5624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24" marR="5624" marT="5624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24" marR="5624" marT="5624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24" marR="5624" marT="5624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24" marR="5624" marT="5624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24" marR="5624" marT="5624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24" marR="5624" marT="5624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24" marR="5624" marT="5624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24" marR="5624" marT="5624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24" marR="5624" marT="5624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24" marR="5624" marT="5624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24" marR="5624" marT="5624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24" marR="5624" marT="5624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24" marR="5624" marT="5624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24" marR="5624" marT="5624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24" marR="5624" marT="5624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5901822"/>
                  </a:ext>
                </a:extLst>
              </a:tr>
              <a:tr h="81873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hu-H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2025. március 31.</a:t>
                      </a:r>
                    </a:p>
                  </a:txBody>
                  <a:tcPr marL="5624" marR="5624" marT="56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UTCAI FÖLDSZINT</a:t>
                      </a:r>
                    </a:p>
                  </a:txBody>
                  <a:tcPr marL="5624" marR="5624" marT="56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UDVARI FÖLDSZINT</a:t>
                      </a:r>
                    </a:p>
                  </a:txBody>
                  <a:tcPr marL="5624" marR="5624" marT="56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UTCAI PINCE</a:t>
                      </a:r>
                    </a:p>
                  </a:txBody>
                  <a:tcPr marL="5624" marR="5624" marT="56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UDVARI PINCE</a:t>
                      </a:r>
                    </a:p>
                  </a:txBody>
                  <a:tcPr marL="5624" marR="5624" marT="56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FÉLEMELET-EMELET</a:t>
                      </a:r>
                    </a:p>
                  </a:txBody>
                  <a:tcPr marL="5624" marR="5624" marT="56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TETŐTÉR-PADLÁS</a:t>
                      </a:r>
                    </a:p>
                  </a:txBody>
                  <a:tcPr marL="5624" marR="5624" marT="56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EGYEBEK (iskola, épület, trafó, terület, stb..)</a:t>
                      </a:r>
                    </a:p>
                  </a:txBody>
                  <a:tcPr marL="5624" marR="5624" marT="56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GÉPKOCSI BEÁLLÓK</a:t>
                      </a:r>
                    </a:p>
                  </a:txBody>
                  <a:tcPr marL="5624" marR="5624" marT="56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ÖSSZESEN</a:t>
                      </a:r>
                    </a:p>
                  </a:txBody>
                  <a:tcPr marL="5624" marR="5624" marT="56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7861683"/>
                  </a:ext>
                </a:extLst>
              </a:tr>
              <a:tr h="334464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Átlag m</a:t>
                      </a:r>
                      <a:r>
                        <a:rPr lang="hu-HU" sz="14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hu-H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24" marR="5624" marT="56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Össz m</a:t>
                      </a:r>
                      <a:r>
                        <a:rPr lang="hu-HU" sz="14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hu-H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24" marR="5624" marT="56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Átlag m</a:t>
                      </a:r>
                      <a:r>
                        <a:rPr lang="hu-HU" sz="14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hu-H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24" marR="5624" marT="56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Össz m</a:t>
                      </a:r>
                      <a:r>
                        <a:rPr lang="hu-HU" sz="14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hu-H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24" marR="5624" marT="56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Átlag m</a:t>
                      </a:r>
                      <a:r>
                        <a:rPr lang="hu-HU" sz="14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hu-H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24" marR="5624" marT="56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Össz m</a:t>
                      </a:r>
                      <a:r>
                        <a:rPr lang="hu-HU" sz="14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hu-H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24" marR="5624" marT="56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Átlag m</a:t>
                      </a:r>
                      <a:r>
                        <a:rPr lang="hu-HU" sz="14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hu-H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24" marR="5624" marT="56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Össz m</a:t>
                      </a:r>
                      <a:r>
                        <a:rPr lang="hu-HU" sz="14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hu-H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24" marR="5624" marT="56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Átlag m</a:t>
                      </a:r>
                      <a:r>
                        <a:rPr lang="hu-HU" sz="14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hu-H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24" marR="5624" marT="56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Össz m</a:t>
                      </a:r>
                      <a:r>
                        <a:rPr lang="hu-HU" sz="14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hu-H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24" marR="5624" marT="56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Átlag m</a:t>
                      </a:r>
                      <a:r>
                        <a:rPr lang="hu-HU" sz="14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hu-H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24" marR="5624" marT="56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0" i="0" u="none" strike="noStrike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Össz</a:t>
                      </a:r>
                      <a:r>
                        <a:rPr lang="hu-H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m</a:t>
                      </a:r>
                      <a:r>
                        <a:rPr lang="hu-HU" sz="14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hu-H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24" marR="5624" marT="56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Átlag m</a:t>
                      </a:r>
                      <a:r>
                        <a:rPr lang="hu-HU" sz="14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hu-H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24" marR="5624" marT="56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Össz m</a:t>
                      </a:r>
                      <a:r>
                        <a:rPr lang="hu-HU" sz="14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hu-H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24" marR="5624" marT="56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Átlag m</a:t>
                      </a:r>
                      <a:r>
                        <a:rPr lang="hu-HU" sz="14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hu-H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24" marR="5624" marT="56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Össz m</a:t>
                      </a:r>
                      <a:r>
                        <a:rPr lang="hu-HU" sz="14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hu-H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24" marR="5624" marT="56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Átlag m</a:t>
                      </a:r>
                      <a:r>
                        <a:rPr lang="hu-HU" sz="14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hu-H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24" marR="5624" marT="56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Össz m</a:t>
                      </a:r>
                      <a:r>
                        <a:rPr lang="hu-HU" sz="14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hu-HU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24" marR="5624" marT="56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0101161"/>
                  </a:ext>
                </a:extLst>
              </a:tr>
              <a:tr h="33446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BÉRLŐS</a:t>
                      </a:r>
                    </a:p>
                  </a:txBody>
                  <a:tcPr marL="5624" marR="5624" marT="56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106,0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42 066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71,4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7 280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95,5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7 732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107,7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5 494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188,1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6 958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16 285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1 568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85 815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65163891"/>
                  </a:ext>
                </a:extLst>
              </a:tr>
              <a:tr h="33446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ÜRES - nem haszn.</a:t>
                      </a:r>
                    </a:p>
                  </a:txBody>
                  <a:tcPr marL="5624" marR="5624" marT="56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76,3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177,3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3 191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103,4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1 862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96,5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3 088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116,6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9 689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9179022"/>
                  </a:ext>
                </a:extLst>
              </a:tr>
              <a:tr h="33446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ÜRES - hasznosítható</a:t>
                      </a:r>
                    </a:p>
                  </a:txBody>
                  <a:tcPr marL="5624" marR="5624" marT="56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7 001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24,4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1 121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98,3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29 786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562,9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18 013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86,7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1 127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1 841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59 622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9313734"/>
                  </a:ext>
                </a:extLst>
              </a:tr>
              <a:tr h="33446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ÖSSZESEN</a:t>
                      </a:r>
                    </a:p>
                  </a:txBody>
                  <a:tcPr marL="5624" marR="5624" marT="56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104,5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49 830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69,8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11 592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98,0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39 380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94,6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26 595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157,6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8 668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271,0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1 897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17 164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1 725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156 851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7066565"/>
                  </a:ext>
                </a:extLst>
              </a:tr>
            </a:tbl>
          </a:graphicData>
        </a:graphic>
      </p:graphicFrame>
      <p:sp>
        <p:nvSpPr>
          <p:cNvPr id="12" name="Dia számának helye 11">
            <a:extLst>
              <a:ext uri="{FF2B5EF4-FFF2-40B4-BE49-F238E27FC236}">
                <a16:creationId xmlns:a16="http://schemas.microsoft.com/office/drawing/2014/main" id="{C7A791F4-18BC-667B-7C7E-D1492E605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24800" y="9456736"/>
            <a:ext cx="2133600" cy="365125"/>
          </a:xfrm>
        </p:spPr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5396550" y="372936"/>
            <a:ext cx="11658600" cy="21797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>
              <a:lnSpc>
                <a:spcPts val="8880"/>
              </a:lnSpc>
              <a:defRPr sz="5400">
                <a:solidFill>
                  <a:srgbClr val="FFFFFF"/>
                </a:solidFill>
                <a:latin typeface="Arial Black" panose="020B0A040201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ts val="88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5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Ingatlanok értékesítése 2025</a:t>
            </a:r>
          </a:p>
          <a:p>
            <a:pPr marL="0" marR="0" lvl="0" indent="0" algn="l" defTabSz="914400" rtl="0" eaLnBrk="1" fontAlgn="auto" latinLnBrk="0" hangingPunct="1">
              <a:lnSpc>
                <a:spcPts val="88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pic>
        <p:nvPicPr>
          <p:cNvPr id="9" name="Kép 8" descr="A képen szöveg, Betűtípus, képernyőkép, embléma látható&#10;&#10;Automatikusan generált leírás">
            <a:extLst>
              <a:ext uri="{FF2B5EF4-FFF2-40B4-BE49-F238E27FC236}">
                <a16:creationId xmlns:a16="http://schemas.microsoft.com/office/drawing/2014/main" id="{A8EA42B6-52F9-70C2-7A2C-6FF406CADDF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54200" y="9184400"/>
            <a:ext cx="3138556" cy="757400"/>
          </a:xfrm>
          <a:prstGeom prst="rect">
            <a:avLst/>
          </a:prstGeom>
        </p:spPr>
      </p:pic>
      <p:sp>
        <p:nvSpPr>
          <p:cNvPr id="6" name="Szövegdoboz 5">
            <a:extLst>
              <a:ext uri="{FF2B5EF4-FFF2-40B4-BE49-F238E27FC236}">
                <a16:creationId xmlns:a16="http://schemas.microsoft.com/office/drawing/2014/main" id="{CE68D564-402D-643A-E745-3AD608A2A47C}"/>
              </a:ext>
            </a:extLst>
          </p:cNvPr>
          <p:cNvSpPr txBox="1"/>
          <p:nvPr/>
        </p:nvSpPr>
        <p:spPr>
          <a:xfrm>
            <a:off x="5367052" y="1790700"/>
            <a:ext cx="12325703" cy="112954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 2025. évi költségvetésben az önkormányzati ingatlanok értékesítéséből tervezett bevétel 3,14 Mrd Ft összegben lett meghatározva.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2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 költségvetési előirányzat teljesítése érdekében megkezdtük a jelenlegi értékesítési gyakorlat felülvizsgálatát, illetve az értékesítésre szánt ingatlanok körének esetleges bővítésével kapcsolatos egyeztetéseket.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2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Az első negyedév az előkészületi tevékenységek jegyében zajlott, az értékesítésre szánt üres ingatlanok kiválasztásra kerültek, egyúttal intézkedtünk az értékbecslések megrendelésével kapcsolatban.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2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 második és harmadik negyedévben az alábbi ingatlanok versenyeztetési eljárás keretében történő értékesítését tervezzük: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2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u-HU" sz="2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alacsony komfortfokozatú, leromlott műszaki állapotú, gazdaságosan nem felújítható, kis alapterületű üres lakások (57 db)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u-HU" sz="2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bérbeadás útján nem hasznosítható üres pincék (60 db)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u-HU" sz="2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üres tetőterek (6 db)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2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2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2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2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2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2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2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2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2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2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28A3B5F-6B7B-3122-B8F4-94BD82F82444}"/>
              </a:ext>
            </a:extLst>
          </p:cNvPr>
          <p:cNvGrpSpPr>
            <a:grpSpLocks noChangeAspect="1"/>
          </p:cNvGrpSpPr>
          <p:nvPr/>
        </p:nvGrpSpPr>
        <p:grpSpPr>
          <a:xfrm>
            <a:off x="-442844" y="-1028700"/>
            <a:ext cx="5071995" cy="11963400"/>
            <a:chOff x="2084235" y="-408558"/>
            <a:chExt cx="4265765" cy="10061732"/>
          </a:xfrm>
        </p:grpSpPr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F0AC4E80-12DD-6CB2-F73A-280B00D09C1E}"/>
                </a:ext>
              </a:extLst>
            </p:cNvPr>
            <p:cNvSpPr/>
            <p:nvPr/>
          </p:nvSpPr>
          <p:spPr>
            <a:xfrm>
              <a:off x="2084235" y="-408558"/>
              <a:ext cx="4265765" cy="10061732"/>
            </a:xfrm>
            <a:custGeom>
              <a:avLst/>
              <a:gdLst/>
              <a:ahLst/>
              <a:cxnLst/>
              <a:rect l="l" t="t" r="r" b="b"/>
              <a:pathLst>
                <a:path w="6350000" h="9525000">
                  <a:moveTo>
                    <a:pt x="0" y="9042400"/>
                  </a:moveTo>
                  <a:lnTo>
                    <a:pt x="0" y="482600"/>
                  </a:lnTo>
                  <a:cubicBezTo>
                    <a:pt x="0" y="215900"/>
                    <a:pt x="215900" y="0"/>
                    <a:pt x="482600" y="0"/>
                  </a:cubicBezTo>
                  <a:lnTo>
                    <a:pt x="5867400" y="0"/>
                  </a:lnTo>
                  <a:cubicBezTo>
                    <a:pt x="6134100" y="0"/>
                    <a:pt x="6350000" y="217170"/>
                    <a:pt x="6350000" y="482600"/>
                  </a:cubicBezTo>
                  <a:lnTo>
                    <a:pt x="6350000" y="9042400"/>
                  </a:lnTo>
                  <a:cubicBezTo>
                    <a:pt x="6350000" y="9309100"/>
                    <a:pt x="6134100" y="9525000"/>
                    <a:pt x="5867400" y="9525000"/>
                  </a:cubicBezTo>
                  <a:lnTo>
                    <a:pt x="482600" y="9525000"/>
                  </a:lnTo>
                  <a:cubicBezTo>
                    <a:pt x="217170" y="9525000"/>
                    <a:pt x="0" y="9309100"/>
                    <a:pt x="0" y="9042400"/>
                  </a:cubicBezTo>
                  <a:close/>
                </a:path>
              </a:pathLst>
            </a:custGeom>
            <a:blipFill>
              <a:blip r:embed="rId3" cstate="print">
                <a:alphaModFix amt="8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 t="8280"/>
              </a:stretch>
            </a:blip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hu-H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3" name="Dia számának helye 12">
            <a:extLst>
              <a:ext uri="{FF2B5EF4-FFF2-40B4-BE49-F238E27FC236}">
                <a16:creationId xmlns:a16="http://schemas.microsoft.com/office/drawing/2014/main" id="{95B7981E-A7A8-E48A-9EB4-A8D735EBE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27026" y="9380537"/>
            <a:ext cx="2133600" cy="365125"/>
          </a:xfrm>
        </p:spPr>
        <p:txBody>
          <a:bodyPr/>
          <a:lstStyle/>
          <a:p>
            <a:pPr algn="ctr"/>
            <a:fld id="{B6F15528-21DE-4FAA-801E-634DDDAF4B2B}" type="slidenum">
              <a:rPr lang="en-US" smtClean="0"/>
              <a:pPr algn="ctr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6775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3020</Words>
  <Application>Microsoft Office PowerPoint</Application>
  <PresentationFormat>Egyéni</PresentationFormat>
  <Paragraphs>960</Paragraphs>
  <Slides>20</Slides>
  <Notes>4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7</vt:i4>
      </vt:variant>
      <vt:variant>
        <vt:lpstr>Téma</vt:lpstr>
      </vt:variant>
      <vt:variant>
        <vt:i4>2</vt:i4>
      </vt:variant>
      <vt:variant>
        <vt:lpstr>Diacímek</vt:lpstr>
      </vt:variant>
      <vt:variant>
        <vt:i4>20</vt:i4>
      </vt:variant>
    </vt:vector>
  </HeadingPairs>
  <TitlesOfParts>
    <vt:vector size="29" baseType="lpstr">
      <vt:lpstr>Symbol</vt:lpstr>
      <vt:lpstr>Arial Black</vt:lpstr>
      <vt:lpstr>Verdana</vt:lpstr>
      <vt:lpstr>Martel Heavy</vt:lpstr>
      <vt:lpstr>Calibri</vt:lpstr>
      <vt:lpstr>Aptos</vt:lpstr>
      <vt:lpstr>Arial</vt:lpstr>
      <vt:lpstr>Office Theme</vt:lpstr>
      <vt:lpstr>1_Office Theme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Kimmel Anna</dc:creator>
  <cp:lastModifiedBy>Maár Balázs</cp:lastModifiedBy>
  <cp:revision>69</cp:revision>
  <cp:lastPrinted>2025-06-02T16:19:11Z</cp:lastPrinted>
  <dcterms:created xsi:type="dcterms:W3CDTF">2006-08-16T00:00:00Z</dcterms:created>
  <dcterms:modified xsi:type="dcterms:W3CDTF">2025-06-11T15:18:55Z</dcterms:modified>
  <dc:identifier>DAFwNQ6k1sg</dc:identifier>
</cp:coreProperties>
</file>